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 id="2147483683" r:id="rId3"/>
  </p:sldMasterIdLst>
  <p:notesMasterIdLst>
    <p:notesMasterId r:id="rId3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Lst>
  <p:sldSz cx="9144000" cy="5143500" type="screen16x9"/>
  <p:notesSz cx="6858000" cy="9144000"/>
  <p:embeddedFontLst>
    <p:embeddedFont>
      <p:font typeface="Dosis" pitchFamily="2" charset="77"/>
      <p:regular r:id="rId34"/>
      <p:bold r:id="rId35"/>
    </p:embeddedFont>
    <p:embeddedFont>
      <p:font typeface="Roboto" panose="02000000000000000000" pitchFamily="2" charset="0"/>
      <p:regular r:id="rId36"/>
      <p:bold r:id="rId37"/>
      <p:italic r:id="rId38"/>
      <p:boldItalic r:id="rId39"/>
    </p:embeddedFont>
    <p:embeddedFont>
      <p:font typeface="Roboto Black" panose="02000000000000000000" pitchFamily="2" charset="0"/>
      <p:bold r:id="rId40"/>
      <p:italic r:id="rId41"/>
      <p:boldItalic r:id="rId42"/>
    </p:embeddedFont>
    <p:embeddedFont>
      <p:font typeface="Roboto Thin" panose="02000000000000000000" pitchFamily="2"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9" roundtripDataSignature="AMtx7mgys5h33RZ+iN+5LResKBPjbsiMG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1"/>
    <p:restoredTop sz="94694"/>
  </p:normalViewPr>
  <p:slideViewPr>
    <p:cSldViewPr snapToGrid="0">
      <p:cViewPr varScale="1">
        <p:scale>
          <a:sx n="161" d="100"/>
          <a:sy n="161" d="100"/>
        </p:scale>
        <p:origin x="34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6.fntdata"/><Relationship Id="rId21" Type="http://schemas.openxmlformats.org/officeDocument/2006/relationships/slide" Target="slides/slide18.xml"/><Relationship Id="rId34" Type="http://schemas.openxmlformats.org/officeDocument/2006/relationships/font" Target="fonts/font1.fntdata"/><Relationship Id="rId42" Type="http://schemas.openxmlformats.org/officeDocument/2006/relationships/font" Target="fonts/font9.fntdata"/><Relationship Id="rId50" Type="http://schemas.openxmlformats.org/officeDocument/2006/relationships/presProps" Target="pres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font" Target="fonts/font3.fntdata"/><Relationship Id="rId49" Type="http://customschemas.google.com/relationships/presentationmetadata" Target="meta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font" Target="fonts/font11.fntdata"/><Relationship Id="rId52"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font" Target="fonts/font2.fntdata"/><Relationship Id="rId43" Type="http://schemas.openxmlformats.org/officeDocument/2006/relationships/font" Target="fonts/font10.fntdata"/><Relationship Id="rId8" Type="http://schemas.openxmlformats.org/officeDocument/2006/relationships/slide" Target="slides/slide5.xml"/><Relationship Id="rId51"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7.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0" name="Google Shape;29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6477b5d99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2" name="Google Shape;342;g16477b5d99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6477b5d995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9" name="Google Shape;349;g16477b5d995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6477b5d99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6" name="Google Shape;356;g16477b5d995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16477b5d99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1" name="Google Shape;361;g16477b5d995_0_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16477b5d995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8" name="Google Shape;368;g16477b5d995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16477b5d995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 name="Google Shape;375;g16477b5d995_0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6477b5d995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2" name="Google Shape;382;g16477b5d995_0_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64b0e242a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9" name="Google Shape;389;g164b0e242a0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164b0e242a0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6" name="Google Shape;396;g164b0e242a0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64b0e242a0_0_1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3" name="Google Shape;403;g164b0e242a0_0_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164b0e242a0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8" name="Google Shape;408;g164b0e242a0_0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64b0e242a0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5" name="Google Shape;415;g164b0e242a0_0_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64b0e242a0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2" name="Google Shape;422;g164b0e242a0_0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41d51219fe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9" name="Google Shape;429;g141d51219fe_0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141d51219fe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7" name="Google Shape;437;g141d51219fe_0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141d51219fe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5" name="Google Shape;445;g141d51219fe_0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41d51219fe_0_3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3" name="Google Shape;453;g141d51219fe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16477b5d995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8" name="Google Shape;458;g16477b5d995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141d51219fe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4" name="Google Shape;464;g141d51219fe_0_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141d51219fe_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0" name="Google Shape;470;g141d51219fe_0_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1" name="Google Shape;30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 name="Google Shape;30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6442254192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2" name="Google Shape;312;g1644225419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644225419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7" name="Google Shape;317;g16442254192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6442254192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3" name="Google Shape;323;g16442254192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16442254192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Google Shape;328;g16442254192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644225419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5" name="Google Shape;335;g16442254192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Google Shape;10;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Font typeface="Roboto"/>
              <a:buNone/>
              <a:defRPr>
                <a:latin typeface="Roboto"/>
                <a:ea typeface="Roboto"/>
                <a:cs typeface="Roboto"/>
                <a:sym typeface="Roboto"/>
              </a:defRPr>
            </a:lvl1pPr>
            <a:lvl2pPr lvl="1" algn="l">
              <a:lnSpc>
                <a:spcPct val="100000"/>
              </a:lnSpc>
              <a:spcBef>
                <a:spcPts val="0"/>
              </a:spcBef>
              <a:spcAft>
                <a:spcPts val="0"/>
              </a:spcAft>
              <a:buSzPts val="2800"/>
              <a:buFont typeface="Roboto"/>
              <a:buNone/>
              <a:defRPr>
                <a:latin typeface="Roboto"/>
                <a:ea typeface="Roboto"/>
                <a:cs typeface="Roboto"/>
                <a:sym typeface="Roboto"/>
              </a:defRPr>
            </a:lvl2pPr>
            <a:lvl3pPr lvl="2" algn="l">
              <a:lnSpc>
                <a:spcPct val="100000"/>
              </a:lnSpc>
              <a:spcBef>
                <a:spcPts val="0"/>
              </a:spcBef>
              <a:spcAft>
                <a:spcPts val="0"/>
              </a:spcAft>
              <a:buSzPts val="2800"/>
              <a:buFont typeface="Roboto"/>
              <a:buNone/>
              <a:defRPr>
                <a:latin typeface="Roboto"/>
                <a:ea typeface="Roboto"/>
                <a:cs typeface="Roboto"/>
                <a:sym typeface="Roboto"/>
              </a:defRPr>
            </a:lvl3pPr>
            <a:lvl4pPr lvl="3" algn="l">
              <a:lnSpc>
                <a:spcPct val="100000"/>
              </a:lnSpc>
              <a:spcBef>
                <a:spcPts val="0"/>
              </a:spcBef>
              <a:spcAft>
                <a:spcPts val="0"/>
              </a:spcAft>
              <a:buSzPts val="2800"/>
              <a:buFont typeface="Roboto"/>
              <a:buNone/>
              <a:defRPr>
                <a:latin typeface="Roboto"/>
                <a:ea typeface="Roboto"/>
                <a:cs typeface="Roboto"/>
                <a:sym typeface="Roboto"/>
              </a:defRPr>
            </a:lvl4pPr>
            <a:lvl5pPr lvl="4" algn="l">
              <a:lnSpc>
                <a:spcPct val="100000"/>
              </a:lnSpc>
              <a:spcBef>
                <a:spcPts val="0"/>
              </a:spcBef>
              <a:spcAft>
                <a:spcPts val="0"/>
              </a:spcAft>
              <a:buSzPts val="2800"/>
              <a:buFont typeface="Roboto"/>
              <a:buNone/>
              <a:defRPr>
                <a:latin typeface="Roboto"/>
                <a:ea typeface="Roboto"/>
                <a:cs typeface="Roboto"/>
                <a:sym typeface="Roboto"/>
              </a:defRPr>
            </a:lvl5pPr>
            <a:lvl6pPr lvl="5" algn="l">
              <a:lnSpc>
                <a:spcPct val="100000"/>
              </a:lnSpc>
              <a:spcBef>
                <a:spcPts val="0"/>
              </a:spcBef>
              <a:spcAft>
                <a:spcPts val="0"/>
              </a:spcAft>
              <a:buSzPts val="2800"/>
              <a:buFont typeface="Roboto"/>
              <a:buNone/>
              <a:defRPr>
                <a:latin typeface="Roboto"/>
                <a:ea typeface="Roboto"/>
                <a:cs typeface="Roboto"/>
                <a:sym typeface="Roboto"/>
              </a:defRPr>
            </a:lvl6pPr>
            <a:lvl7pPr lvl="6" algn="l">
              <a:lnSpc>
                <a:spcPct val="100000"/>
              </a:lnSpc>
              <a:spcBef>
                <a:spcPts val="0"/>
              </a:spcBef>
              <a:spcAft>
                <a:spcPts val="0"/>
              </a:spcAft>
              <a:buSzPts val="2800"/>
              <a:buFont typeface="Roboto"/>
              <a:buNone/>
              <a:defRPr>
                <a:latin typeface="Roboto"/>
                <a:ea typeface="Roboto"/>
                <a:cs typeface="Roboto"/>
                <a:sym typeface="Roboto"/>
              </a:defRPr>
            </a:lvl7pPr>
            <a:lvl8pPr lvl="7" algn="l">
              <a:lnSpc>
                <a:spcPct val="100000"/>
              </a:lnSpc>
              <a:spcBef>
                <a:spcPts val="0"/>
              </a:spcBef>
              <a:spcAft>
                <a:spcPts val="0"/>
              </a:spcAft>
              <a:buSzPts val="2800"/>
              <a:buFont typeface="Roboto"/>
              <a:buNone/>
              <a:defRPr>
                <a:latin typeface="Roboto"/>
                <a:ea typeface="Roboto"/>
                <a:cs typeface="Roboto"/>
                <a:sym typeface="Roboto"/>
              </a:defRPr>
            </a:lvl8pPr>
            <a:lvl9pPr lvl="8" algn="l">
              <a:lnSpc>
                <a:spcPct val="100000"/>
              </a:lnSpc>
              <a:spcBef>
                <a:spcPts val="0"/>
              </a:spcBef>
              <a:spcAft>
                <a:spcPts val="0"/>
              </a:spcAft>
              <a:buSzPts val="2800"/>
              <a:buFont typeface="Roboto"/>
              <a:buNone/>
              <a:defRPr>
                <a:latin typeface="Roboto"/>
                <a:ea typeface="Roboto"/>
                <a:cs typeface="Roboto"/>
                <a:sym typeface="Roboto"/>
              </a:defRPr>
            </a:lvl9pPr>
          </a:lstStyle>
          <a:p>
            <a:endParaRPr/>
          </a:p>
        </p:txBody>
      </p:sp>
      <p:sp>
        <p:nvSpPr>
          <p:cNvPr id="11" name="Google Shape;11;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Font typeface="Roboto"/>
              <a:buChar char="●"/>
              <a:defRPr>
                <a:latin typeface="Roboto"/>
                <a:ea typeface="Roboto"/>
                <a:cs typeface="Roboto"/>
                <a:sym typeface="Roboto"/>
              </a:defRPr>
            </a:lvl1pPr>
            <a:lvl2pPr marL="914400" lvl="1" indent="-317500" algn="l">
              <a:lnSpc>
                <a:spcPct val="115000"/>
              </a:lnSpc>
              <a:spcBef>
                <a:spcPts val="1600"/>
              </a:spcBef>
              <a:spcAft>
                <a:spcPts val="0"/>
              </a:spcAft>
              <a:buSzPts val="1400"/>
              <a:buFont typeface="Roboto"/>
              <a:buChar char="○"/>
              <a:defRPr>
                <a:latin typeface="Roboto"/>
                <a:ea typeface="Roboto"/>
                <a:cs typeface="Roboto"/>
                <a:sym typeface="Roboto"/>
              </a:defRPr>
            </a:lvl2pPr>
            <a:lvl3pPr marL="1371600" lvl="2" indent="-317500" algn="l">
              <a:lnSpc>
                <a:spcPct val="115000"/>
              </a:lnSpc>
              <a:spcBef>
                <a:spcPts val="1600"/>
              </a:spcBef>
              <a:spcAft>
                <a:spcPts val="0"/>
              </a:spcAft>
              <a:buSzPts val="1400"/>
              <a:buFont typeface="Roboto"/>
              <a:buChar char="■"/>
              <a:defRPr>
                <a:latin typeface="Roboto"/>
                <a:ea typeface="Roboto"/>
                <a:cs typeface="Roboto"/>
                <a:sym typeface="Roboto"/>
              </a:defRPr>
            </a:lvl3pPr>
            <a:lvl4pPr marL="1828800" lvl="3" indent="-317500" algn="l">
              <a:lnSpc>
                <a:spcPct val="115000"/>
              </a:lnSpc>
              <a:spcBef>
                <a:spcPts val="1600"/>
              </a:spcBef>
              <a:spcAft>
                <a:spcPts val="0"/>
              </a:spcAft>
              <a:buSzPts val="1400"/>
              <a:buFont typeface="Roboto"/>
              <a:buChar char="●"/>
              <a:defRPr>
                <a:latin typeface="Roboto"/>
                <a:ea typeface="Roboto"/>
                <a:cs typeface="Roboto"/>
                <a:sym typeface="Roboto"/>
              </a:defRPr>
            </a:lvl4pPr>
            <a:lvl5pPr marL="2286000" lvl="4" indent="-317500" algn="l">
              <a:lnSpc>
                <a:spcPct val="115000"/>
              </a:lnSpc>
              <a:spcBef>
                <a:spcPts val="1600"/>
              </a:spcBef>
              <a:spcAft>
                <a:spcPts val="0"/>
              </a:spcAft>
              <a:buSzPts val="1400"/>
              <a:buFont typeface="Roboto"/>
              <a:buChar char="○"/>
              <a:defRPr>
                <a:latin typeface="Roboto"/>
                <a:ea typeface="Roboto"/>
                <a:cs typeface="Roboto"/>
                <a:sym typeface="Roboto"/>
              </a:defRPr>
            </a:lvl5pPr>
            <a:lvl6pPr marL="2743200" lvl="5" indent="-317500" algn="l">
              <a:lnSpc>
                <a:spcPct val="115000"/>
              </a:lnSpc>
              <a:spcBef>
                <a:spcPts val="1600"/>
              </a:spcBef>
              <a:spcAft>
                <a:spcPts val="0"/>
              </a:spcAft>
              <a:buSzPts val="1400"/>
              <a:buFont typeface="Roboto"/>
              <a:buChar char="■"/>
              <a:defRPr>
                <a:latin typeface="Roboto"/>
                <a:ea typeface="Roboto"/>
                <a:cs typeface="Roboto"/>
                <a:sym typeface="Roboto"/>
              </a:defRPr>
            </a:lvl6pPr>
            <a:lvl7pPr marL="3200400" lvl="6" indent="-317500" algn="l">
              <a:lnSpc>
                <a:spcPct val="115000"/>
              </a:lnSpc>
              <a:spcBef>
                <a:spcPts val="1600"/>
              </a:spcBef>
              <a:spcAft>
                <a:spcPts val="0"/>
              </a:spcAft>
              <a:buSzPts val="1400"/>
              <a:buFont typeface="Roboto"/>
              <a:buChar char="●"/>
              <a:defRPr>
                <a:latin typeface="Roboto"/>
                <a:ea typeface="Roboto"/>
                <a:cs typeface="Roboto"/>
                <a:sym typeface="Roboto"/>
              </a:defRPr>
            </a:lvl7pPr>
            <a:lvl8pPr marL="3657600" lvl="7" indent="-317500" algn="l">
              <a:lnSpc>
                <a:spcPct val="115000"/>
              </a:lnSpc>
              <a:spcBef>
                <a:spcPts val="1600"/>
              </a:spcBef>
              <a:spcAft>
                <a:spcPts val="0"/>
              </a:spcAft>
              <a:buSzPts val="1400"/>
              <a:buFont typeface="Roboto"/>
              <a:buChar char="○"/>
              <a:defRPr>
                <a:latin typeface="Roboto"/>
                <a:ea typeface="Roboto"/>
                <a:cs typeface="Roboto"/>
                <a:sym typeface="Roboto"/>
              </a:defRPr>
            </a:lvl8pPr>
            <a:lvl9pPr marL="4114800" lvl="8" indent="-317500" algn="l">
              <a:lnSpc>
                <a:spcPct val="115000"/>
              </a:lnSpc>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12" name="Google Shape;12;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5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5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7" name="Google Shape;47;p5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4"/>
        <p:cNvGrpSpPr/>
        <p:nvPr/>
      </p:nvGrpSpPr>
      <p:grpSpPr>
        <a:xfrm>
          <a:off x="0" y="0"/>
          <a:ext cx="0" cy="0"/>
          <a:chOff x="0" y="0"/>
          <a:chExt cx="0" cy="0"/>
        </a:xfrm>
      </p:grpSpPr>
      <p:sp>
        <p:nvSpPr>
          <p:cNvPr id="55" name="Google Shape;55;p24"/>
          <p:cNvSpPr/>
          <p:nvPr/>
        </p:nvSpPr>
        <p:spPr>
          <a:xfrm>
            <a:off x="469021" y="1983100"/>
            <a:ext cx="8210374" cy="78467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TITLE GOES HERE</a:t>
            </a:r>
            <a:endParaRPr sz="1000" b="0" i="0" u="none" strike="noStrike" cap="none">
              <a:solidFill>
                <a:schemeClr val="lt1"/>
              </a:solidFill>
              <a:latin typeface="Dosis"/>
              <a:ea typeface="Dosis"/>
              <a:cs typeface="Dosis"/>
              <a:sym typeface="Dosis"/>
            </a:endParaRPr>
          </a:p>
        </p:txBody>
      </p:sp>
      <p:sp>
        <p:nvSpPr>
          <p:cNvPr id="56" name="Google Shape;56;p24"/>
          <p:cNvSpPr/>
          <p:nvPr/>
        </p:nvSpPr>
        <p:spPr>
          <a:xfrm>
            <a:off x="469011" y="2814675"/>
            <a:ext cx="8210374" cy="51459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
        <p:nvSpPr>
          <p:cNvPr id="57" name="Google Shape;57;p24"/>
          <p:cNvSpPr/>
          <p:nvPr/>
        </p:nvSpPr>
        <p:spPr>
          <a:xfrm>
            <a:off x="469031" y="4578285"/>
            <a:ext cx="1792609" cy="19645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800"/>
              <a:buFont typeface="Arial"/>
              <a:buNone/>
            </a:pPr>
            <a:r>
              <a:rPr lang="en" sz="800" b="0" i="0" u="none" strike="noStrike" cap="none">
                <a:solidFill>
                  <a:srgbClr val="BCBEC0"/>
                </a:solidFill>
                <a:latin typeface="Dosis"/>
                <a:ea typeface="Dosis"/>
                <a:cs typeface="Dosis"/>
                <a:sym typeface="Dosis"/>
              </a:rPr>
              <a:t>New York  -  10th February, 2014</a:t>
            </a:r>
            <a:endParaRPr sz="800" b="0" i="0" u="none" strike="noStrike" cap="none">
              <a:solidFill>
                <a:srgbClr val="BCBEC0"/>
              </a:solidFill>
              <a:latin typeface="Dosis"/>
              <a:ea typeface="Dosis"/>
              <a:cs typeface="Dosis"/>
              <a:sym typeface="Dosis"/>
            </a:endParaRPr>
          </a:p>
        </p:txBody>
      </p:sp>
      <p:pic>
        <p:nvPicPr>
          <p:cNvPr id="58" name="Google Shape;58;p24"/>
          <p:cNvPicPr preferRelativeResize="0"/>
          <p:nvPr/>
        </p:nvPicPr>
        <p:blipFill rotWithShape="1">
          <a:blip r:embed="rId2">
            <a:alphaModFix/>
          </a:blip>
          <a:srcRect/>
          <a:stretch/>
        </p:blipFill>
        <p:spPr>
          <a:xfrm>
            <a:off x="469028" y="620299"/>
            <a:ext cx="1362880" cy="2866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9"/>
        <p:cNvGrpSpPr/>
        <p:nvPr/>
      </p:nvGrpSpPr>
      <p:grpSpPr>
        <a:xfrm>
          <a:off x="0" y="0"/>
          <a:ext cx="0" cy="0"/>
          <a:chOff x="0" y="0"/>
          <a:chExt cx="0" cy="0"/>
        </a:xfrm>
      </p:grpSpPr>
      <p:sp>
        <p:nvSpPr>
          <p:cNvPr id="60" name="Google Shape;60;p25"/>
          <p:cNvSpPr/>
          <p:nvPr/>
        </p:nvSpPr>
        <p:spPr>
          <a:xfrm>
            <a:off x="469000" y="2073325"/>
            <a:ext cx="7747596" cy="16605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1. Announcements</a:t>
            </a:r>
            <a:endParaRPr sz="1000" b="0" i="0" u="none" strike="noStrike" cap="none">
              <a:solidFill>
                <a:srgbClr val="000000"/>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2. Recruiting</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3. Product Updates</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4.  Weekly Metrics</a:t>
            </a:r>
            <a:endParaRPr sz="1800" b="0" i="0" u="none" strike="noStrike" cap="none">
              <a:solidFill>
                <a:srgbClr val="FFFFFF"/>
              </a:solidFill>
              <a:latin typeface="Dosis"/>
              <a:ea typeface="Dosis"/>
              <a:cs typeface="Dosis"/>
              <a:sym typeface="Dosis"/>
            </a:endParaRPr>
          </a:p>
        </p:txBody>
      </p:sp>
      <p:cxnSp>
        <p:nvCxnSpPr>
          <p:cNvPr id="61" name="Google Shape;61;p25"/>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2" name="Google Shape;62;p25"/>
          <p:cNvSpPr/>
          <p:nvPr/>
        </p:nvSpPr>
        <p:spPr>
          <a:xfrm>
            <a:off x="469011" y="519150"/>
            <a:ext cx="8210374" cy="51459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39D1B4"/>
                </a:solidFill>
                <a:latin typeface="Dosis"/>
                <a:ea typeface="Dosis"/>
                <a:cs typeface="Dosis"/>
                <a:sym typeface="Dosis"/>
              </a:rPr>
              <a:t>CONTENTS</a:t>
            </a:r>
            <a:endParaRPr sz="2400" b="0" i="0" u="none" strike="noStrike" cap="none">
              <a:solidFill>
                <a:srgbClr val="39D1B4"/>
              </a:solidFill>
              <a:latin typeface="Dosis"/>
              <a:ea typeface="Dosis"/>
              <a:cs typeface="Dosis"/>
              <a:sym typeface="Dosis"/>
            </a:endParaRPr>
          </a:p>
        </p:txBody>
      </p:sp>
      <p:cxnSp>
        <p:nvCxnSpPr>
          <p:cNvPr id="63" name="Google Shape;63;p25"/>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4"/>
        <p:cNvGrpSpPr/>
        <p:nvPr/>
      </p:nvGrpSpPr>
      <p:grpSpPr>
        <a:xfrm>
          <a:off x="0" y="0"/>
          <a:ext cx="0" cy="0"/>
          <a:chOff x="0" y="0"/>
          <a:chExt cx="0" cy="0"/>
        </a:xfrm>
      </p:grpSpPr>
      <p:sp>
        <p:nvSpPr>
          <p:cNvPr id="65" name="Google Shape;65;p26"/>
          <p:cNvSpPr/>
          <p:nvPr/>
        </p:nvSpPr>
        <p:spPr>
          <a:xfrm>
            <a:off x="469021" y="1906900"/>
            <a:ext cx="8171820" cy="78467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MAIN SECTION TITLE</a:t>
            </a:r>
            <a:endParaRPr sz="1000" b="0" i="0" u="none" strike="noStrike" cap="none">
              <a:solidFill>
                <a:schemeClr val="lt1"/>
              </a:solidFill>
              <a:latin typeface="Dosis"/>
              <a:ea typeface="Dosis"/>
              <a:cs typeface="Dosis"/>
              <a:sym typeface="Dosis"/>
            </a:endParaRPr>
          </a:p>
        </p:txBody>
      </p:sp>
      <p:sp>
        <p:nvSpPr>
          <p:cNvPr id="66" name="Google Shape;66;p26"/>
          <p:cNvSpPr/>
          <p:nvPr/>
        </p:nvSpPr>
        <p:spPr>
          <a:xfrm>
            <a:off x="469011" y="2738475"/>
            <a:ext cx="8171820" cy="51459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204056"/>
                </a:solidFill>
                <a:latin typeface="Dosis"/>
                <a:ea typeface="Dosis"/>
                <a:cs typeface="Dosis"/>
                <a:sym typeface="Dosis"/>
              </a:rPr>
              <a:t>Subtitle goes here</a:t>
            </a:r>
            <a:endParaRPr sz="1000" b="0" i="0" u="none" strike="noStrike" cap="none">
              <a:solidFill>
                <a:srgbClr val="204056"/>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7"/>
        <p:cNvGrpSpPr/>
        <p:nvPr/>
      </p:nvGrpSpPr>
      <p:grpSpPr>
        <a:xfrm>
          <a:off x="0" y="0"/>
          <a:ext cx="0" cy="0"/>
          <a:chOff x="0" y="0"/>
          <a:chExt cx="0" cy="0"/>
        </a:xfrm>
      </p:grpSpPr>
      <p:sp>
        <p:nvSpPr>
          <p:cNvPr id="68" name="Google Shape;68;p27"/>
          <p:cNvSpPr/>
          <p:nvPr/>
        </p:nvSpPr>
        <p:spPr>
          <a:xfrm>
            <a:off x="469021" y="1906900"/>
            <a:ext cx="8210374" cy="78467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rgbClr val="204056"/>
                </a:solidFill>
                <a:latin typeface="Dosis"/>
                <a:ea typeface="Dosis"/>
                <a:cs typeface="Dosis"/>
                <a:sym typeface="Dosis"/>
              </a:rPr>
              <a:t>SUB-SECTION TITLE</a:t>
            </a:r>
            <a:endParaRPr sz="1000" b="0" i="0" u="none" strike="noStrike" cap="none">
              <a:solidFill>
                <a:srgbClr val="204056"/>
              </a:solidFill>
              <a:latin typeface="Dosis"/>
              <a:ea typeface="Dosis"/>
              <a:cs typeface="Dosis"/>
              <a:sym typeface="Dosis"/>
            </a:endParaRPr>
          </a:p>
        </p:txBody>
      </p:sp>
      <p:sp>
        <p:nvSpPr>
          <p:cNvPr id="69" name="Google Shape;69;p27"/>
          <p:cNvSpPr/>
          <p:nvPr/>
        </p:nvSpPr>
        <p:spPr>
          <a:xfrm>
            <a:off x="469011" y="2738475"/>
            <a:ext cx="8210374" cy="51459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70"/>
        <p:cNvGrpSpPr/>
        <p:nvPr/>
      </p:nvGrpSpPr>
      <p:grpSpPr>
        <a:xfrm>
          <a:off x="0" y="0"/>
          <a:ext cx="0" cy="0"/>
          <a:chOff x="0" y="0"/>
          <a:chExt cx="0" cy="0"/>
        </a:xfrm>
      </p:grpSpPr>
      <p:sp>
        <p:nvSpPr>
          <p:cNvPr id="71" name="Google Shape;71;p28"/>
          <p:cNvSpPr/>
          <p:nvPr/>
        </p:nvSpPr>
        <p:spPr>
          <a:xfrm>
            <a:off x="469025" y="1767264"/>
            <a:ext cx="7697398" cy="216065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3200"/>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b="0" i="0" u="none" strike="noStrike" cap="none">
              <a:solidFill>
                <a:srgbClr val="000000"/>
              </a:solidFill>
              <a:latin typeface="Dosis"/>
              <a:ea typeface="Dosis"/>
              <a:cs typeface="Dosis"/>
              <a:sym typeface="Dosis"/>
            </a:endParaRPr>
          </a:p>
        </p:txBody>
      </p:sp>
      <p:sp>
        <p:nvSpPr>
          <p:cNvPr id="72" name="Google Shape;72;p28"/>
          <p:cNvSpPr/>
          <p:nvPr/>
        </p:nvSpPr>
        <p:spPr>
          <a:xfrm>
            <a:off x="469031" y="1063194"/>
            <a:ext cx="785826" cy="354980"/>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GOAL</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3"/>
        <p:cNvGrpSpPr/>
        <p:nvPr/>
      </p:nvGrpSpPr>
      <p:grpSpPr>
        <a:xfrm>
          <a:off x="0" y="0"/>
          <a:ext cx="0" cy="0"/>
          <a:chOff x="0" y="0"/>
          <a:chExt cx="0" cy="0"/>
        </a:xfrm>
      </p:grpSpPr>
      <p:sp>
        <p:nvSpPr>
          <p:cNvPr id="74" name="Google Shape;74;p29"/>
          <p:cNvSpPr/>
          <p:nvPr/>
        </p:nvSpPr>
        <p:spPr>
          <a:xfrm>
            <a:off x="469000" y="2073325"/>
            <a:ext cx="7747596" cy="16605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1. Announcements</a:t>
            </a:r>
            <a:endParaRPr sz="10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2. Recruiting</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3. Product Updates</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4.  Weekly Metrics</a:t>
            </a:r>
            <a:endParaRPr sz="1800" b="0" i="0" u="none" strike="noStrike" cap="none">
              <a:solidFill>
                <a:srgbClr val="295269"/>
              </a:solidFill>
              <a:latin typeface="Dosis"/>
              <a:ea typeface="Dosis"/>
              <a:cs typeface="Dosis"/>
              <a:sym typeface="Dosis"/>
            </a:endParaRPr>
          </a:p>
        </p:txBody>
      </p:sp>
      <p:cxnSp>
        <p:nvCxnSpPr>
          <p:cNvPr id="75" name="Google Shape;75;p29"/>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6" name="Google Shape;76;p29"/>
          <p:cNvSpPr/>
          <p:nvPr/>
        </p:nvSpPr>
        <p:spPr>
          <a:xfrm>
            <a:off x="469011" y="519150"/>
            <a:ext cx="8210374" cy="51459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6AB1D3"/>
                </a:solidFill>
                <a:latin typeface="Dosis"/>
                <a:ea typeface="Dosis"/>
                <a:cs typeface="Dosis"/>
                <a:sym typeface="Dosis"/>
              </a:rPr>
              <a:t>LIST OF THINGS</a:t>
            </a:r>
            <a:endParaRPr sz="2400" b="0" i="0" u="none" strike="noStrike" cap="none">
              <a:solidFill>
                <a:srgbClr val="6AB1D3"/>
              </a:solidFill>
              <a:latin typeface="Dosis"/>
              <a:ea typeface="Dosis"/>
              <a:cs typeface="Dosis"/>
              <a:sym typeface="Dosis"/>
            </a:endParaRPr>
          </a:p>
        </p:txBody>
      </p:sp>
      <p:cxnSp>
        <p:nvCxnSpPr>
          <p:cNvPr id="77" name="Google Shape;77;p29"/>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8"/>
        <p:cNvGrpSpPr/>
        <p:nvPr/>
      </p:nvGrpSpPr>
      <p:grpSpPr>
        <a:xfrm>
          <a:off x="0" y="0"/>
          <a:ext cx="0" cy="0"/>
          <a:chOff x="0" y="0"/>
          <a:chExt cx="0" cy="0"/>
        </a:xfrm>
      </p:grpSpPr>
      <p:sp>
        <p:nvSpPr>
          <p:cNvPr id="79" name="Google Shape;79;p30"/>
          <p:cNvSpPr/>
          <p:nvPr/>
        </p:nvSpPr>
        <p:spPr>
          <a:xfrm>
            <a:off x="469025" y="1083775"/>
            <a:ext cx="8210376" cy="1002302"/>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0" name="Google Shape;80;p30"/>
          <p:cNvSpPr/>
          <p:nvPr/>
        </p:nvSpPr>
        <p:spPr>
          <a:xfrm>
            <a:off x="469025" y="2543425"/>
            <a:ext cx="8210374" cy="216632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b="0" i="0" u="none" strike="noStrike" cap="none">
              <a:solidFill>
                <a:srgbClr val="000000"/>
              </a:solidFill>
              <a:latin typeface="Dosis"/>
              <a:ea typeface="Dosis"/>
              <a:cs typeface="Dosis"/>
              <a:sym typeface="Dosis"/>
            </a:endParaRPr>
          </a:p>
        </p:txBody>
      </p:sp>
      <p:sp>
        <p:nvSpPr>
          <p:cNvPr id="81" name="Google Shape;81;p30"/>
          <p:cNvSpPr/>
          <p:nvPr/>
        </p:nvSpPr>
        <p:spPr>
          <a:xfrm>
            <a:off x="469031" y="489942"/>
            <a:ext cx="809261" cy="356060"/>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45"/>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Font typeface="Roboto"/>
              <a:buNone/>
              <a:defRPr sz="5200">
                <a:latin typeface="Roboto"/>
                <a:ea typeface="Roboto"/>
                <a:cs typeface="Roboto"/>
                <a:sym typeface="Roboto"/>
              </a:defRPr>
            </a:lvl1pPr>
            <a:lvl2pPr lvl="1" algn="ctr">
              <a:lnSpc>
                <a:spcPct val="100000"/>
              </a:lnSpc>
              <a:spcBef>
                <a:spcPts val="0"/>
              </a:spcBef>
              <a:spcAft>
                <a:spcPts val="0"/>
              </a:spcAft>
              <a:buSzPts val="5200"/>
              <a:buFont typeface="Roboto"/>
              <a:buNone/>
              <a:defRPr sz="5200">
                <a:latin typeface="Roboto"/>
                <a:ea typeface="Roboto"/>
                <a:cs typeface="Roboto"/>
                <a:sym typeface="Roboto"/>
              </a:defRPr>
            </a:lvl2pPr>
            <a:lvl3pPr lvl="2" algn="ctr">
              <a:lnSpc>
                <a:spcPct val="100000"/>
              </a:lnSpc>
              <a:spcBef>
                <a:spcPts val="0"/>
              </a:spcBef>
              <a:spcAft>
                <a:spcPts val="0"/>
              </a:spcAft>
              <a:buSzPts val="5200"/>
              <a:buFont typeface="Roboto"/>
              <a:buNone/>
              <a:defRPr sz="5200">
                <a:latin typeface="Roboto"/>
                <a:ea typeface="Roboto"/>
                <a:cs typeface="Roboto"/>
                <a:sym typeface="Roboto"/>
              </a:defRPr>
            </a:lvl3pPr>
            <a:lvl4pPr lvl="3" algn="ctr">
              <a:lnSpc>
                <a:spcPct val="100000"/>
              </a:lnSpc>
              <a:spcBef>
                <a:spcPts val="0"/>
              </a:spcBef>
              <a:spcAft>
                <a:spcPts val="0"/>
              </a:spcAft>
              <a:buSzPts val="5200"/>
              <a:buFont typeface="Roboto"/>
              <a:buNone/>
              <a:defRPr sz="5200">
                <a:latin typeface="Roboto"/>
                <a:ea typeface="Roboto"/>
                <a:cs typeface="Roboto"/>
                <a:sym typeface="Roboto"/>
              </a:defRPr>
            </a:lvl4pPr>
            <a:lvl5pPr lvl="4" algn="ctr">
              <a:lnSpc>
                <a:spcPct val="100000"/>
              </a:lnSpc>
              <a:spcBef>
                <a:spcPts val="0"/>
              </a:spcBef>
              <a:spcAft>
                <a:spcPts val="0"/>
              </a:spcAft>
              <a:buSzPts val="5200"/>
              <a:buFont typeface="Roboto"/>
              <a:buNone/>
              <a:defRPr sz="5200">
                <a:latin typeface="Roboto"/>
                <a:ea typeface="Roboto"/>
                <a:cs typeface="Roboto"/>
                <a:sym typeface="Roboto"/>
              </a:defRPr>
            </a:lvl5pPr>
            <a:lvl6pPr lvl="5" algn="ctr">
              <a:lnSpc>
                <a:spcPct val="100000"/>
              </a:lnSpc>
              <a:spcBef>
                <a:spcPts val="0"/>
              </a:spcBef>
              <a:spcAft>
                <a:spcPts val="0"/>
              </a:spcAft>
              <a:buSzPts val="5200"/>
              <a:buFont typeface="Roboto"/>
              <a:buNone/>
              <a:defRPr sz="5200">
                <a:latin typeface="Roboto"/>
                <a:ea typeface="Roboto"/>
                <a:cs typeface="Roboto"/>
                <a:sym typeface="Roboto"/>
              </a:defRPr>
            </a:lvl6pPr>
            <a:lvl7pPr lvl="6" algn="ctr">
              <a:lnSpc>
                <a:spcPct val="100000"/>
              </a:lnSpc>
              <a:spcBef>
                <a:spcPts val="0"/>
              </a:spcBef>
              <a:spcAft>
                <a:spcPts val="0"/>
              </a:spcAft>
              <a:buSzPts val="5200"/>
              <a:buFont typeface="Roboto"/>
              <a:buNone/>
              <a:defRPr sz="5200">
                <a:latin typeface="Roboto"/>
                <a:ea typeface="Roboto"/>
                <a:cs typeface="Roboto"/>
                <a:sym typeface="Roboto"/>
              </a:defRPr>
            </a:lvl7pPr>
            <a:lvl8pPr lvl="7" algn="ctr">
              <a:lnSpc>
                <a:spcPct val="100000"/>
              </a:lnSpc>
              <a:spcBef>
                <a:spcPts val="0"/>
              </a:spcBef>
              <a:spcAft>
                <a:spcPts val="0"/>
              </a:spcAft>
              <a:buSzPts val="5200"/>
              <a:buFont typeface="Roboto"/>
              <a:buNone/>
              <a:defRPr sz="5200">
                <a:latin typeface="Roboto"/>
                <a:ea typeface="Roboto"/>
                <a:cs typeface="Roboto"/>
                <a:sym typeface="Roboto"/>
              </a:defRPr>
            </a:lvl8pPr>
            <a:lvl9pPr lvl="8" algn="ctr">
              <a:lnSpc>
                <a:spcPct val="100000"/>
              </a:lnSpc>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15" name="Google Shape;15;p4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Font typeface="Roboto"/>
              <a:buNone/>
              <a:defRPr sz="2800">
                <a:latin typeface="Roboto"/>
                <a:ea typeface="Roboto"/>
                <a:cs typeface="Roboto"/>
                <a:sym typeface="Roboto"/>
              </a:defRPr>
            </a:lvl1pPr>
            <a:lvl2pPr lvl="1" algn="ctr">
              <a:lnSpc>
                <a:spcPct val="100000"/>
              </a:lnSpc>
              <a:spcBef>
                <a:spcPts val="0"/>
              </a:spcBef>
              <a:spcAft>
                <a:spcPts val="0"/>
              </a:spcAft>
              <a:buSzPts val="2800"/>
              <a:buFont typeface="Roboto"/>
              <a:buNone/>
              <a:defRPr sz="2800">
                <a:latin typeface="Roboto"/>
                <a:ea typeface="Roboto"/>
                <a:cs typeface="Roboto"/>
                <a:sym typeface="Roboto"/>
              </a:defRPr>
            </a:lvl2pPr>
            <a:lvl3pPr lvl="2" algn="ctr">
              <a:lnSpc>
                <a:spcPct val="100000"/>
              </a:lnSpc>
              <a:spcBef>
                <a:spcPts val="0"/>
              </a:spcBef>
              <a:spcAft>
                <a:spcPts val="0"/>
              </a:spcAft>
              <a:buSzPts val="2800"/>
              <a:buFont typeface="Roboto"/>
              <a:buNone/>
              <a:defRPr sz="2800">
                <a:latin typeface="Roboto"/>
                <a:ea typeface="Roboto"/>
                <a:cs typeface="Roboto"/>
                <a:sym typeface="Roboto"/>
              </a:defRPr>
            </a:lvl3pPr>
            <a:lvl4pPr lvl="3" algn="ctr">
              <a:lnSpc>
                <a:spcPct val="100000"/>
              </a:lnSpc>
              <a:spcBef>
                <a:spcPts val="0"/>
              </a:spcBef>
              <a:spcAft>
                <a:spcPts val="0"/>
              </a:spcAft>
              <a:buSzPts val="2800"/>
              <a:buFont typeface="Roboto"/>
              <a:buNone/>
              <a:defRPr sz="2800">
                <a:latin typeface="Roboto"/>
                <a:ea typeface="Roboto"/>
                <a:cs typeface="Roboto"/>
                <a:sym typeface="Roboto"/>
              </a:defRPr>
            </a:lvl4pPr>
            <a:lvl5pPr lvl="4" algn="ctr">
              <a:lnSpc>
                <a:spcPct val="100000"/>
              </a:lnSpc>
              <a:spcBef>
                <a:spcPts val="0"/>
              </a:spcBef>
              <a:spcAft>
                <a:spcPts val="0"/>
              </a:spcAft>
              <a:buSzPts val="2800"/>
              <a:buFont typeface="Roboto"/>
              <a:buNone/>
              <a:defRPr sz="2800">
                <a:latin typeface="Roboto"/>
                <a:ea typeface="Roboto"/>
                <a:cs typeface="Roboto"/>
                <a:sym typeface="Roboto"/>
              </a:defRPr>
            </a:lvl5pPr>
            <a:lvl6pPr lvl="5" algn="ctr">
              <a:lnSpc>
                <a:spcPct val="100000"/>
              </a:lnSpc>
              <a:spcBef>
                <a:spcPts val="0"/>
              </a:spcBef>
              <a:spcAft>
                <a:spcPts val="0"/>
              </a:spcAft>
              <a:buSzPts val="2800"/>
              <a:buFont typeface="Roboto"/>
              <a:buNone/>
              <a:defRPr sz="2800">
                <a:latin typeface="Roboto"/>
                <a:ea typeface="Roboto"/>
                <a:cs typeface="Roboto"/>
                <a:sym typeface="Roboto"/>
              </a:defRPr>
            </a:lvl6pPr>
            <a:lvl7pPr lvl="6" algn="ctr">
              <a:lnSpc>
                <a:spcPct val="100000"/>
              </a:lnSpc>
              <a:spcBef>
                <a:spcPts val="0"/>
              </a:spcBef>
              <a:spcAft>
                <a:spcPts val="0"/>
              </a:spcAft>
              <a:buSzPts val="2800"/>
              <a:buFont typeface="Roboto"/>
              <a:buNone/>
              <a:defRPr sz="2800">
                <a:latin typeface="Roboto"/>
                <a:ea typeface="Roboto"/>
                <a:cs typeface="Roboto"/>
                <a:sym typeface="Roboto"/>
              </a:defRPr>
            </a:lvl7pPr>
            <a:lvl8pPr lvl="7" algn="ctr">
              <a:lnSpc>
                <a:spcPct val="100000"/>
              </a:lnSpc>
              <a:spcBef>
                <a:spcPts val="0"/>
              </a:spcBef>
              <a:spcAft>
                <a:spcPts val="0"/>
              </a:spcAft>
              <a:buSzPts val="2800"/>
              <a:buFont typeface="Roboto"/>
              <a:buNone/>
              <a:defRPr sz="2800">
                <a:latin typeface="Roboto"/>
                <a:ea typeface="Roboto"/>
                <a:cs typeface="Roboto"/>
                <a:sym typeface="Roboto"/>
              </a:defRPr>
            </a:lvl8pPr>
            <a:lvl9pPr lvl="8" algn="ctr">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16" name="Google Shape;16;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2"/>
        <p:cNvGrpSpPr/>
        <p:nvPr/>
      </p:nvGrpSpPr>
      <p:grpSpPr>
        <a:xfrm>
          <a:off x="0" y="0"/>
          <a:ext cx="0" cy="0"/>
          <a:chOff x="0" y="0"/>
          <a:chExt cx="0" cy="0"/>
        </a:xfrm>
      </p:grpSpPr>
      <p:sp>
        <p:nvSpPr>
          <p:cNvPr id="83" name="Google Shape;83;p31"/>
          <p:cNvSpPr/>
          <p:nvPr/>
        </p:nvSpPr>
        <p:spPr>
          <a:xfrm>
            <a:off x="469025" y="1083775"/>
            <a:ext cx="8210376" cy="1002302"/>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4" name="Google Shape;84;p31"/>
          <p:cNvSpPr/>
          <p:nvPr/>
        </p:nvSpPr>
        <p:spPr>
          <a:xfrm>
            <a:off x="469031" y="489942"/>
            <a:ext cx="809261" cy="356060"/>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85" name="Google Shape;85;p31"/>
          <p:cNvSpPr txBox="1">
            <a:spLocks noGrp="1"/>
          </p:cNvSpPr>
          <p:nvPr>
            <p:ph type="body" idx="1"/>
          </p:nvPr>
        </p:nvSpPr>
        <p:spPr>
          <a:xfrm>
            <a:off x="469025" y="2735200"/>
            <a:ext cx="8210400" cy="20115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600"/>
              </a:spcBef>
              <a:spcAft>
                <a:spcPts val="0"/>
              </a:spcAft>
              <a:buSzPts val="2400"/>
              <a:buFont typeface="Dosis"/>
              <a:buChar char="●"/>
              <a:defRPr sz="2400">
                <a:latin typeface="Dosis"/>
                <a:ea typeface="Dosis"/>
                <a:cs typeface="Dosis"/>
                <a:sym typeface="Dosis"/>
              </a:defRPr>
            </a:lvl1pPr>
            <a:lvl2pPr marL="914400" lvl="1" indent="-266700" algn="l">
              <a:lnSpc>
                <a:spcPct val="100000"/>
              </a:lnSpc>
              <a:spcBef>
                <a:spcPts val="0"/>
              </a:spcBef>
              <a:spcAft>
                <a:spcPts val="0"/>
              </a:spcAft>
              <a:buSzPts val="600"/>
              <a:buFont typeface="Dosis"/>
              <a:buChar char="○"/>
              <a:defRPr sz="600">
                <a:latin typeface="Dosis"/>
                <a:ea typeface="Dosis"/>
                <a:cs typeface="Dosis"/>
                <a:sym typeface="Dosis"/>
              </a:defRPr>
            </a:lvl2pPr>
            <a:lvl3pPr marL="1371600" lvl="2" indent="-266700" algn="l">
              <a:lnSpc>
                <a:spcPct val="100000"/>
              </a:lnSpc>
              <a:spcBef>
                <a:spcPts val="0"/>
              </a:spcBef>
              <a:spcAft>
                <a:spcPts val="0"/>
              </a:spcAft>
              <a:buSzPts val="600"/>
              <a:buFont typeface="Dosis"/>
              <a:buChar char="■"/>
              <a:defRPr sz="600">
                <a:latin typeface="Dosis"/>
                <a:ea typeface="Dosis"/>
                <a:cs typeface="Dosis"/>
                <a:sym typeface="Dosis"/>
              </a:defRPr>
            </a:lvl3pPr>
            <a:lvl4pPr marL="1828800" lvl="3" indent="-266700" algn="l">
              <a:lnSpc>
                <a:spcPct val="100000"/>
              </a:lnSpc>
              <a:spcBef>
                <a:spcPts val="0"/>
              </a:spcBef>
              <a:spcAft>
                <a:spcPts val="0"/>
              </a:spcAft>
              <a:buSzPts val="600"/>
              <a:buFont typeface="Dosis"/>
              <a:buChar char="●"/>
              <a:defRPr sz="600">
                <a:latin typeface="Dosis"/>
                <a:ea typeface="Dosis"/>
                <a:cs typeface="Dosis"/>
                <a:sym typeface="Dosis"/>
              </a:defRPr>
            </a:lvl4pPr>
            <a:lvl5pPr marL="2286000" lvl="4" indent="-266700" algn="l">
              <a:lnSpc>
                <a:spcPct val="100000"/>
              </a:lnSpc>
              <a:spcBef>
                <a:spcPts val="0"/>
              </a:spcBef>
              <a:spcAft>
                <a:spcPts val="0"/>
              </a:spcAft>
              <a:buSzPts val="600"/>
              <a:buFont typeface="Dosis"/>
              <a:buChar char="○"/>
              <a:defRPr sz="600">
                <a:latin typeface="Dosis"/>
                <a:ea typeface="Dosis"/>
                <a:cs typeface="Dosis"/>
                <a:sym typeface="Dosis"/>
              </a:defRPr>
            </a:lvl5pPr>
            <a:lvl6pPr marL="2743200" lvl="5" indent="-266700" algn="l">
              <a:lnSpc>
                <a:spcPct val="100000"/>
              </a:lnSpc>
              <a:spcBef>
                <a:spcPts val="0"/>
              </a:spcBef>
              <a:spcAft>
                <a:spcPts val="0"/>
              </a:spcAft>
              <a:buSzPts val="600"/>
              <a:buFont typeface="Dosis"/>
              <a:buChar char="■"/>
              <a:defRPr sz="600">
                <a:latin typeface="Dosis"/>
                <a:ea typeface="Dosis"/>
                <a:cs typeface="Dosis"/>
                <a:sym typeface="Dosis"/>
              </a:defRPr>
            </a:lvl6pPr>
            <a:lvl7pPr marL="3200400" lvl="6" indent="-266700" algn="l">
              <a:lnSpc>
                <a:spcPct val="100000"/>
              </a:lnSpc>
              <a:spcBef>
                <a:spcPts val="0"/>
              </a:spcBef>
              <a:spcAft>
                <a:spcPts val="0"/>
              </a:spcAft>
              <a:buSzPts val="600"/>
              <a:buFont typeface="Dosis"/>
              <a:buChar char="●"/>
              <a:defRPr sz="600">
                <a:latin typeface="Dosis"/>
                <a:ea typeface="Dosis"/>
                <a:cs typeface="Dosis"/>
                <a:sym typeface="Dosis"/>
              </a:defRPr>
            </a:lvl7pPr>
            <a:lvl8pPr marL="3657600" lvl="7" indent="-266700" algn="l">
              <a:lnSpc>
                <a:spcPct val="100000"/>
              </a:lnSpc>
              <a:spcBef>
                <a:spcPts val="0"/>
              </a:spcBef>
              <a:spcAft>
                <a:spcPts val="0"/>
              </a:spcAft>
              <a:buSzPts val="600"/>
              <a:buFont typeface="Dosis"/>
              <a:buChar char="○"/>
              <a:defRPr sz="600">
                <a:latin typeface="Dosis"/>
                <a:ea typeface="Dosis"/>
                <a:cs typeface="Dosis"/>
                <a:sym typeface="Dosis"/>
              </a:defRPr>
            </a:lvl8pPr>
            <a:lvl9pPr marL="4114800" lvl="8" indent="-266700" algn="l">
              <a:lnSpc>
                <a:spcPct val="100000"/>
              </a:lnSpc>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6"/>
        <p:cNvGrpSpPr/>
        <p:nvPr/>
      </p:nvGrpSpPr>
      <p:grpSpPr>
        <a:xfrm>
          <a:off x="0" y="0"/>
          <a:ext cx="0" cy="0"/>
          <a:chOff x="0" y="0"/>
          <a:chExt cx="0" cy="0"/>
        </a:xfrm>
      </p:grpSpPr>
      <p:sp>
        <p:nvSpPr>
          <p:cNvPr id="87" name="Google Shape;87;p32"/>
          <p:cNvSpPr/>
          <p:nvPr/>
        </p:nvSpPr>
        <p:spPr>
          <a:xfrm>
            <a:off x="469025" y="2498625"/>
            <a:ext cx="3836306" cy="59383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88" name="Google Shape;88;p32"/>
          <p:cNvSpPr/>
          <p:nvPr/>
        </p:nvSpPr>
        <p:spPr>
          <a:xfrm>
            <a:off x="469025" y="1083775"/>
            <a:ext cx="8210376" cy="1002302"/>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9" name="Google Shape;89;p32"/>
          <p:cNvSpPr/>
          <p:nvPr/>
        </p:nvSpPr>
        <p:spPr>
          <a:xfrm>
            <a:off x="469003" y="489950"/>
            <a:ext cx="3541048" cy="356060"/>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90" name="Google Shape;90;p32"/>
          <p:cNvSpPr/>
          <p:nvPr/>
        </p:nvSpPr>
        <p:spPr>
          <a:xfrm>
            <a:off x="4841000" y="2498625"/>
            <a:ext cx="3836306" cy="59383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91" name="Google Shape;91;p32"/>
          <p:cNvSpPr/>
          <p:nvPr/>
        </p:nvSpPr>
        <p:spPr>
          <a:xfrm>
            <a:off x="4841000" y="3269525"/>
            <a:ext cx="3836306" cy="151804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2" name="Google Shape;92;p32"/>
          <p:cNvSpPr/>
          <p:nvPr/>
        </p:nvSpPr>
        <p:spPr>
          <a:xfrm>
            <a:off x="469025" y="3269525"/>
            <a:ext cx="3836306" cy="151804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3"/>
        <p:cNvGrpSpPr/>
        <p:nvPr/>
      </p:nvGrpSpPr>
      <p:grpSpPr>
        <a:xfrm>
          <a:off x="0" y="0"/>
          <a:ext cx="0" cy="0"/>
          <a:chOff x="0" y="0"/>
          <a:chExt cx="0" cy="0"/>
        </a:xfrm>
      </p:grpSpPr>
      <p:sp>
        <p:nvSpPr>
          <p:cNvPr id="94" name="Google Shape;94;p33"/>
          <p:cNvSpPr/>
          <p:nvPr/>
        </p:nvSpPr>
        <p:spPr>
          <a:xfrm>
            <a:off x="469025" y="1083775"/>
            <a:ext cx="8184726" cy="1002302"/>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95" name="Google Shape;95;p33"/>
          <p:cNvSpPr/>
          <p:nvPr/>
        </p:nvSpPr>
        <p:spPr>
          <a:xfrm>
            <a:off x="469025" y="3269525"/>
            <a:ext cx="2460126" cy="151804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6" name="Google Shape;96;p33"/>
          <p:cNvSpPr/>
          <p:nvPr/>
        </p:nvSpPr>
        <p:spPr>
          <a:xfrm>
            <a:off x="469031" y="2466975"/>
            <a:ext cx="2460126" cy="59383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7" name="Google Shape;97;p33"/>
          <p:cNvSpPr/>
          <p:nvPr/>
        </p:nvSpPr>
        <p:spPr>
          <a:xfrm>
            <a:off x="3345275" y="3261725"/>
            <a:ext cx="2458992" cy="151918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8" name="Google Shape;98;p33"/>
          <p:cNvSpPr/>
          <p:nvPr/>
        </p:nvSpPr>
        <p:spPr>
          <a:xfrm>
            <a:off x="3345273" y="2463626"/>
            <a:ext cx="2458992" cy="59383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9" name="Google Shape;99;p33"/>
          <p:cNvSpPr/>
          <p:nvPr/>
        </p:nvSpPr>
        <p:spPr>
          <a:xfrm>
            <a:off x="6193600" y="3261725"/>
            <a:ext cx="2460126" cy="151918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100" name="Google Shape;100;p33"/>
          <p:cNvSpPr/>
          <p:nvPr/>
        </p:nvSpPr>
        <p:spPr>
          <a:xfrm>
            <a:off x="6220375" y="2460275"/>
            <a:ext cx="2458992" cy="59383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101" name="Google Shape;101;p33"/>
          <p:cNvSpPr/>
          <p:nvPr/>
        </p:nvSpPr>
        <p:spPr>
          <a:xfrm>
            <a:off x="469007" y="489950"/>
            <a:ext cx="3036225" cy="356060"/>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2"/>
        <p:cNvGrpSpPr/>
        <p:nvPr/>
      </p:nvGrpSpPr>
      <p:grpSpPr>
        <a:xfrm>
          <a:off x="0" y="0"/>
          <a:ext cx="0" cy="0"/>
          <a:chOff x="0" y="0"/>
          <a:chExt cx="0" cy="0"/>
        </a:xfrm>
      </p:grpSpPr>
      <p:sp>
        <p:nvSpPr>
          <p:cNvPr id="103" name="Google Shape;103;p34"/>
          <p:cNvSpPr/>
          <p:nvPr/>
        </p:nvSpPr>
        <p:spPr>
          <a:xfrm>
            <a:off x="536150" y="252797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4" name="Google Shape;104;p34"/>
          <p:cNvSpPr/>
          <p:nvPr/>
        </p:nvSpPr>
        <p:spPr>
          <a:xfrm>
            <a:off x="536150" y="218193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5" name="Google Shape;105;p3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6" name="Google Shape;106;p34"/>
          <p:cNvSpPr/>
          <p:nvPr/>
        </p:nvSpPr>
        <p:spPr>
          <a:xfrm>
            <a:off x="2619675" y="218193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7" name="Google Shape;107;p34"/>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8" name="Google Shape;108;p34"/>
          <p:cNvSpPr/>
          <p:nvPr/>
        </p:nvSpPr>
        <p:spPr>
          <a:xfrm>
            <a:off x="2619675" y="252797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9" name="Google Shape;109;p34"/>
          <p:cNvSpPr/>
          <p:nvPr/>
        </p:nvSpPr>
        <p:spPr>
          <a:xfrm>
            <a:off x="4718025" y="218193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0" name="Google Shape;110;p34"/>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1" name="Google Shape;111;p34"/>
          <p:cNvSpPr/>
          <p:nvPr/>
        </p:nvSpPr>
        <p:spPr>
          <a:xfrm>
            <a:off x="4718025" y="252797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2" name="Google Shape;112;p34"/>
          <p:cNvSpPr/>
          <p:nvPr/>
        </p:nvSpPr>
        <p:spPr>
          <a:xfrm>
            <a:off x="6816375" y="218193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3" name="Google Shape;113;p34"/>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4" name="Google Shape;114;p34"/>
          <p:cNvSpPr/>
          <p:nvPr/>
        </p:nvSpPr>
        <p:spPr>
          <a:xfrm>
            <a:off x="6816375" y="252797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15" name="Google Shape;115;p3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6" name="Google Shape;116;p34"/>
          <p:cNvSpPr/>
          <p:nvPr/>
        </p:nvSpPr>
        <p:spPr>
          <a:xfrm>
            <a:off x="536150" y="387012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7" name="Google Shape;117;p34"/>
          <p:cNvSpPr/>
          <p:nvPr/>
        </p:nvSpPr>
        <p:spPr>
          <a:xfrm>
            <a:off x="536150" y="352408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18" name="Google Shape;118;p34"/>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9" name="Google Shape;119;p34"/>
          <p:cNvSpPr/>
          <p:nvPr/>
        </p:nvSpPr>
        <p:spPr>
          <a:xfrm>
            <a:off x="2619675" y="352408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0" name="Google Shape;120;p34"/>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1" name="Google Shape;121;p34"/>
          <p:cNvSpPr/>
          <p:nvPr/>
        </p:nvSpPr>
        <p:spPr>
          <a:xfrm>
            <a:off x="2619675" y="387012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2" name="Google Shape;122;p34"/>
          <p:cNvSpPr/>
          <p:nvPr/>
        </p:nvSpPr>
        <p:spPr>
          <a:xfrm>
            <a:off x="4718025" y="352408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3" name="Google Shape;123;p34"/>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4" name="Google Shape;124;p34"/>
          <p:cNvSpPr/>
          <p:nvPr/>
        </p:nvSpPr>
        <p:spPr>
          <a:xfrm>
            <a:off x="4718025" y="387012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5" name="Google Shape;125;p34"/>
          <p:cNvSpPr/>
          <p:nvPr/>
        </p:nvSpPr>
        <p:spPr>
          <a:xfrm>
            <a:off x="6816375" y="352408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6" name="Google Shape;126;p34"/>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7" name="Google Shape;127;p34"/>
          <p:cNvSpPr/>
          <p:nvPr/>
        </p:nvSpPr>
        <p:spPr>
          <a:xfrm>
            <a:off x="6816375" y="387012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28" name="Google Shape;128;p34"/>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9" name="Google Shape;129;p34"/>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30" name="Google Shape;130;p34"/>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1" name="Google Shape;131;p34"/>
          <p:cNvSpPr/>
          <p:nvPr/>
        </p:nvSpPr>
        <p:spPr>
          <a:xfrm>
            <a:off x="536150" y="557454"/>
            <a:ext cx="1834619" cy="29354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A</a:t>
            </a:r>
            <a:endParaRPr sz="1400" b="0" i="0" u="none" strike="noStrike" cap="none">
              <a:solidFill>
                <a:srgbClr val="295269"/>
              </a:solidFill>
              <a:latin typeface="Dosis"/>
              <a:ea typeface="Dosis"/>
              <a:cs typeface="Dosis"/>
              <a:sym typeface="Dosis"/>
            </a:endParaRPr>
          </a:p>
        </p:txBody>
      </p:sp>
      <p:sp>
        <p:nvSpPr>
          <p:cNvPr id="132" name="Google Shape;132;p34"/>
          <p:cNvSpPr/>
          <p:nvPr/>
        </p:nvSpPr>
        <p:spPr>
          <a:xfrm>
            <a:off x="2619675" y="557454"/>
            <a:ext cx="1834619" cy="29354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B</a:t>
            </a:r>
            <a:endParaRPr sz="1400" b="0" i="0" u="none" strike="noStrike" cap="none">
              <a:solidFill>
                <a:srgbClr val="295269"/>
              </a:solidFill>
              <a:latin typeface="Dosis"/>
              <a:ea typeface="Dosis"/>
              <a:cs typeface="Dosis"/>
              <a:sym typeface="Dosis"/>
            </a:endParaRPr>
          </a:p>
        </p:txBody>
      </p:sp>
      <p:sp>
        <p:nvSpPr>
          <p:cNvPr id="133" name="Google Shape;133;p34"/>
          <p:cNvSpPr/>
          <p:nvPr/>
        </p:nvSpPr>
        <p:spPr>
          <a:xfrm>
            <a:off x="6801475" y="557454"/>
            <a:ext cx="1834619" cy="29354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D</a:t>
            </a:r>
            <a:endParaRPr sz="1400" b="0" i="0" u="none" strike="noStrike" cap="none">
              <a:solidFill>
                <a:srgbClr val="295269"/>
              </a:solidFill>
              <a:latin typeface="Dosis"/>
              <a:ea typeface="Dosis"/>
              <a:cs typeface="Dosis"/>
              <a:sym typeface="Dosis"/>
            </a:endParaRPr>
          </a:p>
        </p:txBody>
      </p:sp>
      <p:sp>
        <p:nvSpPr>
          <p:cNvPr id="134" name="Google Shape;134;p34"/>
          <p:cNvSpPr/>
          <p:nvPr/>
        </p:nvSpPr>
        <p:spPr>
          <a:xfrm>
            <a:off x="4717950" y="557454"/>
            <a:ext cx="1834619" cy="29354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C</a:t>
            </a:r>
            <a:endParaRPr sz="1400" b="0" i="0" u="none" strike="noStrike" cap="none">
              <a:solidFill>
                <a:srgbClr val="295269"/>
              </a:solidFill>
              <a:latin typeface="Dosis"/>
              <a:ea typeface="Dosis"/>
              <a:cs typeface="Dosis"/>
              <a:sym typeface="Dosis"/>
            </a:endParaRPr>
          </a:p>
        </p:txBody>
      </p:sp>
      <p:cxnSp>
        <p:nvCxnSpPr>
          <p:cNvPr id="135" name="Google Shape;135;p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Google Shape;136;p34"/>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Google Shape;137;p34"/>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8" name="Google Shape;138;p34"/>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9"/>
        <p:cNvGrpSpPr/>
        <p:nvPr/>
      </p:nvGrpSpPr>
      <p:grpSpPr>
        <a:xfrm>
          <a:off x="0" y="0"/>
          <a:ext cx="0" cy="0"/>
          <a:chOff x="0" y="0"/>
          <a:chExt cx="0" cy="0"/>
        </a:xfrm>
      </p:grpSpPr>
      <p:pic>
        <p:nvPicPr>
          <p:cNvPr id="140" name="Google Shape;140;p35"/>
          <p:cNvPicPr preferRelativeResize="0"/>
          <p:nvPr/>
        </p:nvPicPr>
        <p:blipFill rotWithShape="1">
          <a:blip r:embed="rId2">
            <a:alphaModFix/>
          </a:blip>
          <a:srcRect/>
          <a:stretch/>
        </p:blipFill>
        <p:spPr>
          <a:xfrm>
            <a:off x="457359" y="1347812"/>
            <a:ext cx="2434455" cy="2447850"/>
          </a:xfrm>
          <a:prstGeom prst="rect">
            <a:avLst/>
          </a:prstGeom>
          <a:noFill/>
          <a:ln>
            <a:noFill/>
          </a:ln>
        </p:spPr>
      </p:pic>
      <p:sp>
        <p:nvSpPr>
          <p:cNvPr id="141" name="Google Shape;141;p35"/>
          <p:cNvSpPr/>
          <p:nvPr/>
        </p:nvSpPr>
        <p:spPr>
          <a:xfrm>
            <a:off x="457359" y="1347812"/>
            <a:ext cx="2434482" cy="2447869"/>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2" name="Google Shape;142;p35"/>
          <p:cNvSpPr/>
          <p:nvPr/>
        </p:nvSpPr>
        <p:spPr>
          <a:xfrm>
            <a:off x="585722" y="1522982"/>
            <a:ext cx="2177712" cy="2991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3" name="Google Shape;143;p35"/>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4" name="Google Shape;144;p35"/>
          <p:cNvSpPr/>
          <p:nvPr/>
        </p:nvSpPr>
        <p:spPr>
          <a:xfrm>
            <a:off x="641533" y="2167111"/>
            <a:ext cx="2066106" cy="1378502"/>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45" name="Google Shape;145;p35"/>
          <p:cNvPicPr preferRelativeResize="0"/>
          <p:nvPr/>
        </p:nvPicPr>
        <p:blipFill rotWithShape="1">
          <a:blip r:embed="rId2">
            <a:alphaModFix/>
          </a:blip>
          <a:srcRect/>
          <a:stretch/>
        </p:blipFill>
        <p:spPr>
          <a:xfrm>
            <a:off x="3354758" y="1347812"/>
            <a:ext cx="2434455" cy="2447850"/>
          </a:xfrm>
          <a:prstGeom prst="rect">
            <a:avLst/>
          </a:prstGeom>
          <a:noFill/>
          <a:ln>
            <a:noFill/>
          </a:ln>
        </p:spPr>
      </p:pic>
      <p:sp>
        <p:nvSpPr>
          <p:cNvPr id="146" name="Google Shape;146;p35"/>
          <p:cNvSpPr/>
          <p:nvPr/>
        </p:nvSpPr>
        <p:spPr>
          <a:xfrm>
            <a:off x="3354758" y="1347812"/>
            <a:ext cx="2434482" cy="2447869"/>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7" name="Google Shape;147;p35"/>
          <p:cNvSpPr/>
          <p:nvPr/>
        </p:nvSpPr>
        <p:spPr>
          <a:xfrm>
            <a:off x="3483123" y="1522982"/>
            <a:ext cx="2177712" cy="2991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8" name="Google Shape;148;p35"/>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9" name="Google Shape;149;p35"/>
          <p:cNvSpPr/>
          <p:nvPr/>
        </p:nvSpPr>
        <p:spPr>
          <a:xfrm>
            <a:off x="3538933" y="2167111"/>
            <a:ext cx="2066106" cy="1378502"/>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50" name="Google Shape;150;p35"/>
          <p:cNvPicPr preferRelativeResize="0"/>
          <p:nvPr/>
        </p:nvPicPr>
        <p:blipFill rotWithShape="1">
          <a:blip r:embed="rId2">
            <a:alphaModFix/>
          </a:blip>
          <a:srcRect/>
          <a:stretch/>
        </p:blipFill>
        <p:spPr>
          <a:xfrm>
            <a:off x="6252158" y="1347812"/>
            <a:ext cx="2434455" cy="2447850"/>
          </a:xfrm>
          <a:prstGeom prst="rect">
            <a:avLst/>
          </a:prstGeom>
          <a:noFill/>
          <a:ln>
            <a:noFill/>
          </a:ln>
        </p:spPr>
      </p:pic>
      <p:sp>
        <p:nvSpPr>
          <p:cNvPr id="151" name="Google Shape;151;p35"/>
          <p:cNvSpPr/>
          <p:nvPr/>
        </p:nvSpPr>
        <p:spPr>
          <a:xfrm>
            <a:off x="6252158" y="1347812"/>
            <a:ext cx="2434482" cy="2447869"/>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52" name="Google Shape;152;p35"/>
          <p:cNvSpPr/>
          <p:nvPr/>
        </p:nvSpPr>
        <p:spPr>
          <a:xfrm>
            <a:off x="6380522" y="1522982"/>
            <a:ext cx="2177712" cy="2991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53" name="Google Shape;153;p35"/>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4" name="Google Shape;154;p35"/>
          <p:cNvSpPr/>
          <p:nvPr/>
        </p:nvSpPr>
        <p:spPr>
          <a:xfrm>
            <a:off x="6436332" y="2167111"/>
            <a:ext cx="2066106" cy="1378502"/>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5"/>
        <p:cNvGrpSpPr/>
        <p:nvPr/>
      </p:nvGrpSpPr>
      <p:grpSpPr>
        <a:xfrm>
          <a:off x="0" y="0"/>
          <a:ext cx="0" cy="0"/>
          <a:chOff x="0" y="0"/>
          <a:chExt cx="0" cy="0"/>
        </a:xfrm>
      </p:grpSpPr>
      <p:sp>
        <p:nvSpPr>
          <p:cNvPr id="156" name="Google Shape;156;p36"/>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3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rgbClr val="204056"/>
                </a:solidFill>
                <a:latin typeface="Dosis"/>
                <a:ea typeface="Dosis"/>
                <a:cs typeface="Dosis"/>
                <a:sym typeface="Dosis"/>
              </a:rPr>
              <a:t>Title, could be longer or more wordy</a:t>
            </a:r>
            <a:endParaRPr sz="2800" b="0" i="0" u="none" strike="noStrike" cap="none">
              <a:solidFill>
                <a:srgbClr val="204056"/>
              </a:solidFill>
              <a:latin typeface="Dosis"/>
              <a:ea typeface="Dosis"/>
              <a:cs typeface="Dosis"/>
              <a:sym typeface="Dosis"/>
            </a:endParaRPr>
          </a:p>
        </p:txBody>
      </p:sp>
      <p:sp>
        <p:nvSpPr>
          <p:cNvPr id="158" name="Google Shape;158;p36"/>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Commentary</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Trends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Key Findings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204056"/>
              </a:solidFill>
              <a:latin typeface="Dosis"/>
              <a:ea typeface="Dosis"/>
              <a:cs typeface="Dosis"/>
              <a:sym typeface="Dosis"/>
            </a:endParaRPr>
          </a:p>
        </p:txBody>
      </p:sp>
      <p:sp>
        <p:nvSpPr>
          <p:cNvPr id="159" name="Google Shape;159;p36"/>
          <p:cNvSpPr/>
          <p:nvPr/>
        </p:nvSpPr>
        <p:spPr>
          <a:xfrm>
            <a:off x="486668" y="359490"/>
            <a:ext cx="2423304" cy="227707"/>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0" name="Google Shape;160;p36"/>
          <p:cNvPicPr preferRelativeResize="0"/>
          <p:nvPr/>
        </p:nvPicPr>
        <p:blipFill rotWithShape="1">
          <a:blip r:embed="rId2">
            <a:alphaModFix/>
          </a:blip>
          <a:srcRect/>
          <a:stretch/>
        </p:blipFill>
        <p:spPr>
          <a:xfrm>
            <a:off x="486668" y="784766"/>
            <a:ext cx="4521770" cy="3425651"/>
          </a:xfrm>
          <a:prstGeom prst="rect">
            <a:avLst/>
          </a:prstGeom>
          <a:noFill/>
          <a:ln>
            <a:noFill/>
          </a:ln>
        </p:spPr>
      </p:pic>
      <p:sp>
        <p:nvSpPr>
          <p:cNvPr id="161" name="Google Shape;161;p36"/>
          <p:cNvSpPr/>
          <p:nvPr/>
        </p:nvSpPr>
        <p:spPr>
          <a:xfrm>
            <a:off x="486668" y="4452635"/>
            <a:ext cx="3240378" cy="3337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2"/>
        <p:cNvGrpSpPr/>
        <p:nvPr/>
      </p:nvGrpSpPr>
      <p:grpSpPr>
        <a:xfrm>
          <a:off x="0" y="0"/>
          <a:ext cx="0" cy="0"/>
          <a:chOff x="0" y="0"/>
          <a:chExt cx="0" cy="0"/>
        </a:xfrm>
      </p:grpSpPr>
      <p:sp>
        <p:nvSpPr>
          <p:cNvPr id="163" name="Google Shape;163;p37"/>
          <p:cNvSpPr/>
          <p:nvPr/>
        </p:nvSpPr>
        <p:spPr>
          <a:xfrm>
            <a:off x="632594" y="4102372"/>
            <a:ext cx="2438905" cy="33372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4" name="Google Shape;164;p37"/>
          <p:cNvSpPr/>
          <p:nvPr/>
        </p:nvSpPr>
        <p:spPr>
          <a:xfrm>
            <a:off x="640407" y="705146"/>
            <a:ext cx="2423304" cy="159617"/>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5" name="Google Shape;165;p37"/>
          <p:cNvPicPr preferRelativeResize="0"/>
          <p:nvPr/>
        </p:nvPicPr>
        <p:blipFill rotWithShape="1">
          <a:blip r:embed="rId2">
            <a:alphaModFix/>
          </a:blip>
          <a:srcRect/>
          <a:stretch/>
        </p:blipFill>
        <p:spPr>
          <a:xfrm>
            <a:off x="644872" y="1111745"/>
            <a:ext cx="3578572" cy="2711276"/>
          </a:xfrm>
          <a:prstGeom prst="rect">
            <a:avLst/>
          </a:prstGeom>
          <a:noFill/>
          <a:ln>
            <a:noFill/>
          </a:ln>
        </p:spPr>
      </p:pic>
      <p:pic>
        <p:nvPicPr>
          <p:cNvPr id="166" name="Google Shape;166;p37"/>
          <p:cNvPicPr preferRelativeResize="0"/>
          <p:nvPr/>
        </p:nvPicPr>
        <p:blipFill rotWithShape="1">
          <a:blip r:embed="rId2">
            <a:alphaModFix/>
          </a:blip>
          <a:srcRect/>
          <a:stretch/>
        </p:blipFill>
        <p:spPr>
          <a:xfrm>
            <a:off x="4878139" y="1111745"/>
            <a:ext cx="3578572" cy="2711276"/>
          </a:xfrm>
          <a:prstGeom prst="rect">
            <a:avLst/>
          </a:prstGeom>
          <a:noFill/>
          <a:ln>
            <a:noFill/>
          </a:ln>
        </p:spPr>
      </p:pic>
      <p:sp>
        <p:nvSpPr>
          <p:cNvPr id="167" name="Google Shape;167;p37"/>
          <p:cNvSpPr/>
          <p:nvPr/>
        </p:nvSpPr>
        <p:spPr>
          <a:xfrm>
            <a:off x="4874790" y="4103488"/>
            <a:ext cx="2438905" cy="33485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8" name="Google Shape;168;p37"/>
          <p:cNvSpPr/>
          <p:nvPr/>
        </p:nvSpPr>
        <p:spPr>
          <a:xfrm>
            <a:off x="4882604" y="707379"/>
            <a:ext cx="2423304" cy="158483"/>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9"/>
        <p:cNvGrpSpPr/>
        <p:nvPr/>
      </p:nvGrpSpPr>
      <p:grpSpPr>
        <a:xfrm>
          <a:off x="0" y="0"/>
          <a:ext cx="0" cy="0"/>
          <a:chOff x="0" y="0"/>
          <a:chExt cx="0" cy="0"/>
        </a:xfrm>
      </p:grpSpPr>
      <p:pic>
        <p:nvPicPr>
          <p:cNvPr id="170" name="Google Shape;170;p38"/>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1" name="Google Shape;171;p38"/>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38"/>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3" name="Google Shape;173;p38"/>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4"/>
        <p:cNvGrpSpPr/>
        <p:nvPr/>
      </p:nvGrpSpPr>
      <p:grpSpPr>
        <a:xfrm>
          <a:off x="0" y="0"/>
          <a:ext cx="0" cy="0"/>
          <a:chOff x="0" y="0"/>
          <a:chExt cx="0" cy="0"/>
        </a:xfrm>
      </p:grpSpPr>
      <p:pic>
        <p:nvPicPr>
          <p:cNvPr id="175" name="Google Shape;175;p39"/>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76" name="Google Shape;176;p39"/>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39"/>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8" name="Google Shape;178;p39"/>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9"/>
        <p:cNvGrpSpPr/>
        <p:nvPr/>
      </p:nvGrpSpPr>
      <p:grpSpPr>
        <a:xfrm>
          <a:off x="0" y="0"/>
          <a:ext cx="0" cy="0"/>
          <a:chOff x="0" y="0"/>
          <a:chExt cx="0" cy="0"/>
        </a:xfrm>
      </p:grpSpPr>
      <p:pic>
        <p:nvPicPr>
          <p:cNvPr id="180" name="Google Shape;180;p40"/>
          <p:cNvPicPr preferRelativeResize="0"/>
          <p:nvPr/>
        </p:nvPicPr>
        <p:blipFill rotWithShape="1">
          <a:blip r:embed="rId2">
            <a:alphaModFix/>
          </a:blip>
          <a:srcRect/>
          <a:stretch/>
        </p:blipFill>
        <p:spPr>
          <a:xfrm>
            <a:off x="0" y="0"/>
            <a:ext cx="5143500" cy="5143500"/>
          </a:xfrm>
          <a:prstGeom prst="rect">
            <a:avLst/>
          </a:prstGeom>
          <a:noFill/>
          <a:ln>
            <a:noFill/>
          </a:ln>
        </p:spPr>
      </p:pic>
      <p:sp>
        <p:nvSpPr>
          <p:cNvPr id="181" name="Google Shape;181;p4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BCBEC0"/>
                </a:solidFill>
                <a:latin typeface="Dosis"/>
                <a:ea typeface="Dosis"/>
                <a:cs typeface="Dosis"/>
                <a:sym typeface="Dosis"/>
              </a:rPr>
              <a:t>Passionate developer, lover of pizza and cute little dogs. Previously at Acme Inc and Awesome Startup.</a:t>
            </a:r>
            <a:endParaRPr sz="1800" b="0" i="0" u="none" strike="noStrike" cap="none">
              <a:solidFill>
                <a:srgbClr val="BCBEC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BCBEC0"/>
              </a:solidFill>
              <a:latin typeface="Dosis"/>
              <a:ea typeface="Dosis"/>
              <a:cs typeface="Dosis"/>
              <a:sym typeface="Dosis"/>
            </a:endParaRPr>
          </a:p>
        </p:txBody>
      </p:sp>
      <p:sp>
        <p:nvSpPr>
          <p:cNvPr id="182" name="Google Shape;182;p40"/>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Dosis"/>
                <a:ea typeface="Dosis"/>
                <a:cs typeface="Dosis"/>
                <a:sym typeface="Dosis"/>
              </a:rPr>
              <a:t>Welcome</a:t>
            </a:r>
            <a:endParaRPr sz="1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Dosis"/>
                <a:ea typeface="Dosis"/>
                <a:cs typeface="Dosis"/>
                <a:sym typeface="Dosis"/>
              </a:rPr>
              <a:t>John Coder</a:t>
            </a:r>
            <a:endParaRPr sz="2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4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3"/>
        <p:cNvGrpSpPr/>
        <p:nvPr/>
      </p:nvGrpSpPr>
      <p:grpSpPr>
        <a:xfrm>
          <a:off x="0" y="0"/>
          <a:ext cx="0" cy="0"/>
          <a:chOff x="0" y="0"/>
          <a:chExt cx="0" cy="0"/>
        </a:xfrm>
      </p:grpSpPr>
      <p:pic>
        <p:nvPicPr>
          <p:cNvPr id="184" name="Google Shape;184;p41"/>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5" name="Google Shape;185;p41"/>
          <p:cNvPicPr preferRelativeResize="0"/>
          <p:nvPr/>
        </p:nvPicPr>
        <p:blipFill rotWithShape="1">
          <a:blip r:embed="rId3">
            <a:alphaModFix/>
          </a:blip>
          <a:srcRect/>
          <a:stretch/>
        </p:blipFill>
        <p:spPr>
          <a:xfrm>
            <a:off x="3079949" y="2258699"/>
            <a:ext cx="2984101" cy="626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6"/>
        <p:cNvGrpSpPr/>
        <p:nvPr/>
      </p:nvGrpSpPr>
      <p:grpSpPr>
        <a:xfrm>
          <a:off x="0" y="0"/>
          <a:ext cx="0" cy="0"/>
          <a:chOff x="0" y="0"/>
          <a:chExt cx="0" cy="0"/>
        </a:xfrm>
      </p:grpSpPr>
      <p:pic>
        <p:nvPicPr>
          <p:cNvPr id="187" name="Google Shape;187;p42"/>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8" name="Google Shape;188;p42"/>
          <p:cNvPicPr preferRelativeResize="0"/>
          <p:nvPr/>
        </p:nvPicPr>
        <p:blipFill rotWithShape="1">
          <a:blip r:embed="rId3">
            <a:alphaModFix/>
          </a:blip>
          <a:srcRect/>
          <a:stretch/>
        </p:blipFill>
        <p:spPr>
          <a:xfrm>
            <a:off x="3079946" y="2257954"/>
            <a:ext cx="2984101" cy="62758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9"/>
        <p:cNvGrpSpPr/>
        <p:nvPr/>
      </p:nvGrpSpPr>
      <p:grpSpPr>
        <a:xfrm>
          <a:off x="0" y="0"/>
          <a:ext cx="0" cy="0"/>
          <a:chOff x="0" y="0"/>
          <a:chExt cx="0" cy="0"/>
        </a:xfrm>
      </p:grpSpPr>
      <p:sp>
        <p:nvSpPr>
          <p:cNvPr id="190" name="Google Shape;190;p43"/>
          <p:cNvSpPr/>
          <p:nvPr/>
        </p:nvSpPr>
        <p:spPr>
          <a:xfrm>
            <a:off x="469021" y="2179413"/>
            <a:ext cx="8210374" cy="78467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THANKS!</a:t>
            </a:r>
            <a:endParaRPr sz="1000" b="0" i="0" u="none" strike="noStrike" cap="none">
              <a:solidFill>
                <a:schemeClr val="lt1"/>
              </a:solidFill>
              <a:latin typeface="Dosis"/>
              <a:ea typeface="Dosis"/>
              <a:cs typeface="Dosis"/>
              <a:sym typeface="Dosis"/>
            </a:endParaRPr>
          </a:p>
        </p:txBody>
      </p:sp>
      <p:sp>
        <p:nvSpPr>
          <p:cNvPr id="191" name="Google Shape;191;p43"/>
          <p:cNvSpPr/>
          <p:nvPr/>
        </p:nvSpPr>
        <p:spPr>
          <a:xfrm>
            <a:off x="2676525" y="3243775"/>
            <a:ext cx="3790948" cy="66155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SzPts val="1400"/>
              <a:buFont typeface="Arial"/>
              <a:buNone/>
            </a:pPr>
            <a:r>
              <a:rPr lang="en" sz="1400" b="0" i="0" u="none" strike="noStrike" cap="none">
                <a:solidFill>
                  <a:schemeClr val="lt1"/>
                </a:solidFill>
                <a:latin typeface="Dosis"/>
                <a:ea typeface="Dosis"/>
                <a:cs typeface="Dosis"/>
                <a:sym typeface="Dosis"/>
              </a:rPr>
              <a:t>Zach Sims   </a:t>
            </a:r>
            <a:endParaRPr sz="14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@zsims   </a:t>
            </a:r>
            <a:endParaRPr sz="12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zach@codecademy.com</a:t>
            </a:r>
            <a:endParaRPr sz="1200" b="0" i="0" u="none" strike="noStrike" cap="none">
              <a:solidFill>
                <a:srgbClr val="BCBEC0"/>
              </a:solidFill>
              <a:latin typeface="Dosis"/>
              <a:ea typeface="Dosis"/>
              <a:cs typeface="Dosis"/>
              <a:sym typeface="Dosis"/>
            </a:endParaRPr>
          </a:p>
        </p:txBody>
      </p:sp>
      <p:pic>
        <p:nvPicPr>
          <p:cNvPr id="192" name="Google Shape;192;p43"/>
          <p:cNvPicPr preferRelativeResize="0"/>
          <p:nvPr/>
        </p:nvPicPr>
        <p:blipFill rotWithShape="1">
          <a:blip r:embed="rId2">
            <a:alphaModFix/>
          </a:blip>
          <a:srcRect/>
          <a:stretch/>
        </p:blipFill>
        <p:spPr>
          <a:xfrm>
            <a:off x="3890566" y="1496600"/>
            <a:ext cx="1362880" cy="286626"/>
          </a:xfrm>
          <a:prstGeom prst="rect">
            <a:avLst/>
          </a:prstGeom>
          <a:noFill/>
          <a:ln>
            <a:noFill/>
          </a:ln>
        </p:spPr>
      </p:pic>
      <p:sp>
        <p:nvSpPr>
          <p:cNvPr id="193" name="Google Shape;193;p43"/>
          <p:cNvSpPr/>
          <p:nvPr/>
        </p:nvSpPr>
        <p:spPr>
          <a:xfrm>
            <a:off x="2676525" y="4634425"/>
            <a:ext cx="3790948" cy="34727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C8CACB"/>
              </a:buClr>
              <a:buSzPts val="1200"/>
              <a:buFont typeface="Arial"/>
              <a:buNone/>
            </a:pPr>
            <a:r>
              <a:rPr lang="en" sz="1200" b="0" i="0" u="none" strike="noStrike" cap="none">
                <a:solidFill>
                  <a:srgbClr val="C8CACB"/>
                </a:solidFill>
                <a:latin typeface="Dosis"/>
                <a:ea typeface="Dosis"/>
                <a:cs typeface="Dosis"/>
                <a:sym typeface="Dosis"/>
              </a:rPr>
              <a:t>WE’RE HIRING:</a:t>
            </a:r>
            <a:r>
              <a:rPr lang="en" sz="1200" b="0" i="0" u="none" strike="noStrike" cap="none">
                <a:solidFill>
                  <a:srgbClr val="F4F5F5"/>
                </a:solidFill>
                <a:latin typeface="Dosis"/>
                <a:ea typeface="Dosis"/>
                <a:cs typeface="Dosis"/>
                <a:sym typeface="Dosis"/>
              </a:rPr>
              <a:t> </a:t>
            </a:r>
            <a:r>
              <a:rPr lang="en" sz="1200" b="0" i="0" u="none" strike="noStrike" cap="none">
                <a:solidFill>
                  <a:srgbClr val="FA726E"/>
                </a:solidFill>
                <a:latin typeface="Dosis"/>
                <a:ea typeface="Dosis"/>
                <a:cs typeface="Dosis"/>
                <a:sym typeface="Dosis"/>
              </a:rPr>
              <a:t>http://www.codecademy.com/about/jobs</a:t>
            </a:r>
            <a:endParaRPr sz="1200" b="0" i="0" u="none" strike="noStrike" cap="none">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endParaRPr sz="12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Google Shape;195;p44"/>
          <p:cNvCxnSpPr/>
          <p:nvPr/>
        </p:nvCxnSpPr>
        <p:spPr>
          <a:xfrm>
            <a:off x="3811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6" name="Google Shape;196;p44"/>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Q2</a:t>
            </a:r>
            <a:endParaRPr sz="900" b="0" i="0" u="none" strike="noStrike" cap="none">
              <a:solidFill>
                <a:srgbClr val="000000"/>
              </a:solidFill>
              <a:latin typeface="Dosis"/>
              <a:ea typeface="Dosis"/>
              <a:cs typeface="Dosis"/>
              <a:sym typeface="Dosis"/>
            </a:endParaRPr>
          </a:p>
        </p:txBody>
      </p:sp>
      <p:cxnSp>
        <p:nvCxnSpPr>
          <p:cNvPr id="197" name="Google Shape;197;p44"/>
          <p:cNvCxnSpPr/>
          <p:nvPr/>
        </p:nvCxnSpPr>
        <p:spPr>
          <a:xfrm>
            <a:off x="3202338"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8" name="Google Shape;198;p44"/>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Q3</a:t>
            </a:r>
            <a:endParaRPr sz="900" b="0" i="0" u="none" strike="noStrike" cap="none">
              <a:solidFill>
                <a:srgbClr val="000000"/>
              </a:solidFill>
              <a:latin typeface="Dosis"/>
              <a:ea typeface="Dosis"/>
              <a:cs typeface="Dosis"/>
              <a:sym typeface="Dosis"/>
            </a:endParaRPr>
          </a:p>
        </p:txBody>
      </p:sp>
      <p:cxnSp>
        <p:nvCxnSpPr>
          <p:cNvPr id="199" name="Google Shape;199;p44"/>
          <p:cNvCxnSpPr/>
          <p:nvPr/>
        </p:nvCxnSpPr>
        <p:spPr>
          <a:xfrm>
            <a:off x="60235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200" name="Google Shape;200;p44"/>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Q4</a:t>
            </a:r>
            <a:endParaRPr sz="900" b="0" i="0" u="none" strike="noStrike" cap="none">
              <a:solidFill>
                <a:srgbClr val="000000"/>
              </a:solidFill>
              <a:latin typeface="Dosis"/>
              <a:ea typeface="Dosis"/>
              <a:cs typeface="Dosis"/>
              <a:sym typeface="Dosis"/>
            </a:endParaRPr>
          </a:p>
        </p:txBody>
      </p:sp>
      <p:cxnSp>
        <p:nvCxnSpPr>
          <p:cNvPr id="201" name="Google Shape;201;p44"/>
          <p:cNvCxnSpPr/>
          <p:nvPr/>
        </p:nvCxnSpPr>
        <p:spPr>
          <a:xfrm>
            <a:off x="3811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2" name="Google Shape;202;p44"/>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July</a:t>
            </a:r>
            <a:endParaRPr sz="900" b="0" i="0" u="none" strike="noStrike" cap="none">
              <a:solidFill>
                <a:srgbClr val="B7B7B7"/>
              </a:solidFill>
              <a:latin typeface="Dosis"/>
              <a:ea typeface="Dosis"/>
              <a:cs typeface="Dosis"/>
              <a:sym typeface="Dosis"/>
            </a:endParaRPr>
          </a:p>
        </p:txBody>
      </p:sp>
      <p:sp>
        <p:nvSpPr>
          <p:cNvPr id="203" name="Google Shape;203;p44"/>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August</a:t>
            </a:r>
            <a:endParaRPr sz="900" b="0" i="0" u="none" strike="noStrike" cap="none">
              <a:solidFill>
                <a:srgbClr val="B7B7B7"/>
              </a:solidFill>
              <a:latin typeface="Dosis"/>
              <a:ea typeface="Dosis"/>
              <a:cs typeface="Dosis"/>
              <a:sym typeface="Dosis"/>
            </a:endParaRPr>
          </a:p>
        </p:txBody>
      </p:sp>
      <p:cxnSp>
        <p:nvCxnSpPr>
          <p:cNvPr id="204" name="Google Shape;204;p44"/>
          <p:cNvCxnSpPr/>
          <p:nvPr/>
        </p:nvCxnSpPr>
        <p:spPr>
          <a:xfrm>
            <a:off x="1326506"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5" name="Google Shape;205;p44"/>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September</a:t>
            </a:r>
            <a:endParaRPr sz="900" b="0" i="0" u="none" strike="noStrike" cap="none">
              <a:solidFill>
                <a:srgbClr val="B7B7B7"/>
              </a:solidFill>
              <a:latin typeface="Dosis"/>
              <a:ea typeface="Dosis"/>
              <a:cs typeface="Dosis"/>
              <a:sym typeface="Dosis"/>
            </a:endParaRPr>
          </a:p>
        </p:txBody>
      </p:sp>
      <p:cxnSp>
        <p:nvCxnSpPr>
          <p:cNvPr id="206" name="Google Shape;206;p44"/>
          <p:cNvCxnSpPr/>
          <p:nvPr/>
        </p:nvCxnSpPr>
        <p:spPr>
          <a:xfrm>
            <a:off x="22736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07" name="Google Shape;207;p44"/>
          <p:cNvCxnSpPr/>
          <p:nvPr/>
        </p:nvCxnSpPr>
        <p:spPr>
          <a:xfrm>
            <a:off x="60235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8" name="Google Shape;208;p44"/>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January</a:t>
            </a:r>
            <a:endParaRPr sz="900" b="0" i="0" u="none" strike="noStrike" cap="none">
              <a:solidFill>
                <a:srgbClr val="B7B7B7"/>
              </a:solidFill>
              <a:latin typeface="Dosis"/>
              <a:ea typeface="Dosis"/>
              <a:cs typeface="Dosis"/>
              <a:sym typeface="Dosis"/>
            </a:endParaRPr>
          </a:p>
        </p:txBody>
      </p:sp>
      <p:sp>
        <p:nvSpPr>
          <p:cNvPr id="209" name="Google Shape;209;p44"/>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February</a:t>
            </a:r>
            <a:endParaRPr sz="900" b="0" i="0" u="none" strike="noStrike" cap="none">
              <a:solidFill>
                <a:srgbClr val="B7B7B7"/>
              </a:solidFill>
              <a:latin typeface="Dosis"/>
              <a:ea typeface="Dosis"/>
              <a:cs typeface="Dosis"/>
              <a:sym typeface="Dosis"/>
            </a:endParaRPr>
          </a:p>
        </p:txBody>
      </p:sp>
      <p:cxnSp>
        <p:nvCxnSpPr>
          <p:cNvPr id="210" name="Google Shape;210;p44"/>
          <p:cNvCxnSpPr/>
          <p:nvPr/>
        </p:nvCxnSpPr>
        <p:spPr>
          <a:xfrm>
            <a:off x="69689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1" name="Google Shape;211;p44"/>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March</a:t>
            </a:r>
            <a:endParaRPr sz="900" b="0" i="0" u="none" strike="noStrike" cap="none">
              <a:solidFill>
                <a:srgbClr val="B7B7B7"/>
              </a:solidFill>
              <a:latin typeface="Dosis"/>
              <a:ea typeface="Dosis"/>
              <a:cs typeface="Dosis"/>
              <a:sym typeface="Dosis"/>
            </a:endParaRPr>
          </a:p>
        </p:txBody>
      </p:sp>
      <p:cxnSp>
        <p:nvCxnSpPr>
          <p:cNvPr id="212" name="Google Shape;212;p44"/>
          <p:cNvCxnSpPr/>
          <p:nvPr/>
        </p:nvCxnSpPr>
        <p:spPr>
          <a:xfrm>
            <a:off x="79160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3" name="Google Shape;213;p44"/>
          <p:cNvCxnSpPr/>
          <p:nvPr/>
        </p:nvCxnSpPr>
        <p:spPr>
          <a:xfrm>
            <a:off x="32023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4" name="Google Shape;214;p4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October</a:t>
            </a:r>
            <a:endParaRPr sz="900" b="0" i="0" u="none" strike="noStrike" cap="none">
              <a:solidFill>
                <a:srgbClr val="B7B7B7"/>
              </a:solidFill>
              <a:latin typeface="Dosis"/>
              <a:ea typeface="Dosis"/>
              <a:cs typeface="Dosis"/>
              <a:sym typeface="Dosis"/>
            </a:endParaRPr>
          </a:p>
        </p:txBody>
      </p:sp>
      <p:sp>
        <p:nvSpPr>
          <p:cNvPr id="215" name="Google Shape;215;p44"/>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November</a:t>
            </a:r>
            <a:endParaRPr sz="900" b="0" i="0" u="none" strike="noStrike" cap="none">
              <a:solidFill>
                <a:srgbClr val="B7B7B7"/>
              </a:solidFill>
              <a:latin typeface="Dosis"/>
              <a:ea typeface="Dosis"/>
              <a:cs typeface="Dosis"/>
              <a:sym typeface="Dosis"/>
            </a:endParaRPr>
          </a:p>
        </p:txBody>
      </p:sp>
      <p:cxnSp>
        <p:nvCxnSpPr>
          <p:cNvPr id="216" name="Google Shape;216;p44"/>
          <p:cNvCxnSpPr/>
          <p:nvPr/>
        </p:nvCxnSpPr>
        <p:spPr>
          <a:xfrm>
            <a:off x="41477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7" name="Google Shape;217;p44"/>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December</a:t>
            </a:r>
            <a:endParaRPr sz="900" b="0" i="0" u="none" strike="noStrike" cap="none">
              <a:solidFill>
                <a:srgbClr val="B7B7B7"/>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B7B7B7"/>
              </a:solidFill>
              <a:latin typeface="Dosis"/>
              <a:ea typeface="Dosis"/>
              <a:cs typeface="Dosis"/>
              <a:sym typeface="Dosis"/>
            </a:endParaRPr>
          </a:p>
        </p:txBody>
      </p:sp>
      <p:cxnSp>
        <p:nvCxnSpPr>
          <p:cNvPr id="218" name="Google Shape;218;p44"/>
          <p:cNvCxnSpPr/>
          <p:nvPr/>
        </p:nvCxnSpPr>
        <p:spPr>
          <a:xfrm>
            <a:off x="50948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9" name="Google Shape;219;p44"/>
          <p:cNvCxnSpPr/>
          <p:nvPr/>
        </p:nvCxnSpPr>
        <p:spPr>
          <a:xfrm>
            <a:off x="3202338"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0" name="Google Shape;220;p44"/>
          <p:cNvCxnSpPr/>
          <p:nvPr/>
        </p:nvCxnSpPr>
        <p:spPr>
          <a:xfrm>
            <a:off x="6023550"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1" name="Google Shape;221;p44"/>
          <p:cNvCxnSpPr/>
          <p:nvPr/>
        </p:nvCxnSpPr>
        <p:spPr>
          <a:xfrm>
            <a:off x="381150" y="977325"/>
            <a:ext cx="0" cy="2893500"/>
          </a:xfrm>
          <a:prstGeom prst="straightConnector1">
            <a:avLst/>
          </a:prstGeom>
          <a:noFill/>
          <a:ln w="9525" cap="flat" cmpd="sng">
            <a:solidFill>
              <a:srgbClr val="939598"/>
            </a:solidFill>
            <a:prstDash val="dot"/>
            <a:round/>
            <a:headEnd type="none" w="sm" len="sm"/>
            <a:tailEnd type="none" w="sm" len="sm"/>
          </a:ln>
        </p:spPr>
      </p:cxnSp>
      <p:sp>
        <p:nvSpPr>
          <p:cNvPr id="222" name="Google Shape;222;p44"/>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Spec definition</a:t>
            </a:r>
            <a:endParaRPr sz="1000" b="0" i="0" u="none" strike="noStrike" cap="none">
              <a:solidFill>
                <a:srgbClr val="666666"/>
              </a:solidFill>
              <a:latin typeface="Dosis"/>
              <a:ea typeface="Dosis"/>
              <a:cs typeface="Dosis"/>
              <a:sym typeface="Dosis"/>
            </a:endParaRPr>
          </a:p>
        </p:txBody>
      </p:sp>
      <p:sp>
        <p:nvSpPr>
          <p:cNvPr id="223" name="Google Shape;223;p44"/>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Evaluate, and build</a:t>
            </a:r>
            <a:endParaRPr sz="1000" b="0" i="0" u="none" strike="noStrike" cap="none">
              <a:solidFill>
                <a:srgbClr val="666666"/>
              </a:solidFill>
              <a:latin typeface="Dosis"/>
              <a:ea typeface="Dosis"/>
              <a:cs typeface="Dosis"/>
              <a:sym typeface="Dosis"/>
            </a:endParaRPr>
          </a:p>
        </p:txBody>
      </p:sp>
      <p:sp>
        <p:nvSpPr>
          <p:cNvPr id="224" name="Google Shape;224;p4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non-US app store?</a:t>
            </a:r>
            <a:endParaRPr sz="1000" b="0" i="0" u="none" strike="noStrike" cap="none">
              <a:solidFill>
                <a:srgbClr val="666666"/>
              </a:solidFill>
              <a:latin typeface="Dosis"/>
              <a:ea typeface="Dosis"/>
              <a:cs typeface="Dosis"/>
              <a:sym typeface="Dosis"/>
            </a:endParaRPr>
          </a:p>
        </p:txBody>
      </p:sp>
      <p:sp>
        <p:nvSpPr>
          <p:cNvPr id="225" name="Google Shape;225;p44"/>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LTP 1+2 francine release</a:t>
            </a:r>
            <a:endParaRPr sz="1000" b="0" i="0" u="none" strike="noStrike" cap="none">
              <a:solidFill>
                <a:srgbClr val="FFFFFF"/>
              </a:solidFill>
              <a:latin typeface="Dosis"/>
              <a:ea typeface="Dosis"/>
              <a:cs typeface="Dosis"/>
              <a:sym typeface="Dosis"/>
            </a:endParaRPr>
          </a:p>
        </p:txBody>
      </p:sp>
      <p:sp>
        <p:nvSpPr>
          <p:cNvPr id="226" name="Google Shape;226;p44"/>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final release</a:t>
            </a:r>
            <a:endParaRPr sz="1000" b="0" i="0" u="none" strike="noStrike" cap="none">
              <a:solidFill>
                <a:srgbClr val="FFFFFF"/>
              </a:solidFill>
              <a:latin typeface="Dosis"/>
              <a:ea typeface="Dosis"/>
              <a:cs typeface="Dosis"/>
              <a:sym typeface="Dosis"/>
            </a:endParaRPr>
          </a:p>
        </p:txBody>
      </p:sp>
      <p:sp>
        <p:nvSpPr>
          <p:cNvPr id="227" name="Google Shape;227;p44"/>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HT: 100 interviews</a:t>
            </a:r>
            <a:endParaRPr sz="1000" b="0" i="0" u="none" strike="noStrike" cap="none">
              <a:solidFill>
                <a:srgbClr val="FFFFFF"/>
              </a:solidFill>
              <a:latin typeface="Dosis"/>
              <a:ea typeface="Dosis"/>
              <a:cs typeface="Dosis"/>
              <a:sym typeface="Dosis"/>
            </a:endParaRPr>
          </a:p>
        </p:txBody>
      </p:sp>
      <p:sp>
        <p:nvSpPr>
          <p:cNvPr id="228" name="Google Shape;228;p44"/>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hireability funnel + integration?</a:t>
            </a:r>
            <a:endParaRPr sz="1000" b="0" i="0" u="none" strike="noStrike" cap="none">
              <a:solidFill>
                <a:srgbClr val="FFFFFF"/>
              </a:solidFill>
              <a:latin typeface="Dosis"/>
              <a:ea typeface="Dosis"/>
              <a:cs typeface="Dosis"/>
              <a:sym typeface="Dosis"/>
            </a:endParaRPr>
          </a:p>
        </p:txBody>
      </p:sp>
      <p:sp>
        <p:nvSpPr>
          <p:cNvPr id="229" name="Google Shape;229;p44"/>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Peer Code Review</a:t>
            </a:r>
            <a:endParaRPr sz="1000" b="0" i="0" u="none" strike="noStrike" cap="none">
              <a:solidFill>
                <a:srgbClr val="FFFFFF"/>
              </a:solidFill>
              <a:latin typeface="Dosis"/>
              <a:ea typeface="Dosis"/>
              <a:cs typeface="Dosis"/>
              <a:sym typeface="Dosis"/>
            </a:endParaRPr>
          </a:p>
        </p:txBody>
      </p:sp>
      <p:sp>
        <p:nvSpPr>
          <p:cNvPr id="230" name="Google Shape;230;p44"/>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Guidance Counselor</a:t>
            </a:r>
            <a:endParaRPr sz="1000" b="0" i="0" u="none" strike="noStrike" cap="none">
              <a:solidFill>
                <a:srgbClr val="FFFFFF"/>
              </a:solidFill>
              <a:latin typeface="Dosis"/>
              <a:ea typeface="Dosis"/>
              <a:cs typeface="Dosis"/>
              <a:sym typeface="Dosis"/>
            </a:endParaRPr>
          </a:p>
        </p:txBody>
      </p:sp>
      <p:sp>
        <p:nvSpPr>
          <p:cNvPr id="231" name="Google Shape;231;p44"/>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Deliver to US app store</a:t>
            </a:r>
            <a:endParaRPr sz="1000" b="0" i="0" u="none" strike="noStrike" cap="none">
              <a:solidFill>
                <a:srgbClr val="666666"/>
              </a:solidFill>
              <a:latin typeface="Dosis"/>
              <a:ea typeface="Dosis"/>
              <a:cs typeface="Dosis"/>
              <a:sym typeface="Dosis"/>
            </a:endParaRPr>
          </a:p>
        </p:txBody>
      </p:sp>
      <p:cxnSp>
        <p:nvCxnSpPr>
          <p:cNvPr id="232" name="Google Shape;232;p44"/>
          <p:cNvCxnSpPr/>
          <p:nvPr/>
        </p:nvCxnSpPr>
        <p:spPr>
          <a:xfrm>
            <a:off x="8813875" y="977325"/>
            <a:ext cx="0" cy="2893500"/>
          </a:xfrm>
          <a:prstGeom prst="straightConnector1">
            <a:avLst/>
          </a:prstGeom>
          <a:noFill/>
          <a:ln w="9525" cap="flat" cmpd="sng">
            <a:solidFill>
              <a:srgbClr val="939598"/>
            </a:solidFill>
            <a:prstDash val="dot"/>
            <a:round/>
            <a:headEnd type="none" w="sm" len="sm"/>
            <a:tailEnd type="none" w="sm" len="sm"/>
          </a:ln>
        </p:spPr>
      </p:cxnSp>
      <p:sp>
        <p:nvSpPr>
          <p:cNvPr id="233" name="Google Shape;233;p44"/>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4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295269"/>
                </a:solidFill>
                <a:latin typeface="Dosis"/>
                <a:ea typeface="Dosis"/>
                <a:cs typeface="Dosis"/>
                <a:sym typeface="Dosis"/>
              </a:rPr>
              <a:t>LTP3</a:t>
            </a:r>
            <a:endParaRPr sz="1100" b="0" i="0" u="none" strike="noStrike" cap="none">
              <a:solidFill>
                <a:srgbClr val="295269"/>
              </a:solidFill>
              <a:latin typeface="Dosis"/>
              <a:ea typeface="Dosis"/>
              <a:cs typeface="Dosis"/>
              <a:sym typeface="Dosis"/>
            </a:endParaRPr>
          </a:p>
        </p:txBody>
      </p:sp>
      <p:sp>
        <p:nvSpPr>
          <p:cNvPr id="235" name="Google Shape;235;p44"/>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6AB1D3"/>
                </a:solidFill>
                <a:latin typeface="Dosis"/>
                <a:ea typeface="Dosis"/>
                <a:cs typeface="Dosis"/>
                <a:sym typeface="Dosis"/>
              </a:rPr>
              <a:t>Community + $</a:t>
            </a:r>
            <a:endParaRPr sz="1100" b="0" i="0" u="none" strike="noStrike" cap="none">
              <a:solidFill>
                <a:srgbClr val="6AB1D3"/>
              </a:solidFill>
              <a:latin typeface="Dosis"/>
              <a:ea typeface="Dosis"/>
              <a:cs typeface="Dosis"/>
              <a:sym typeface="Dosis"/>
            </a:endParaRPr>
          </a:p>
        </p:txBody>
      </p:sp>
      <p:sp>
        <p:nvSpPr>
          <p:cNvPr id="236" name="Google Shape;236;p44"/>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44"/>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40D7C1"/>
                </a:solidFill>
                <a:latin typeface="Dosis"/>
                <a:ea typeface="Dosis"/>
                <a:cs typeface="Dosis"/>
                <a:sym typeface="Dosis"/>
              </a:rPr>
              <a:t>Mobile</a:t>
            </a:r>
            <a:endParaRPr sz="1100" b="0" i="0" u="none" strike="noStrike" cap="none">
              <a:solidFill>
                <a:srgbClr val="40D7C1"/>
              </a:solidFill>
              <a:latin typeface="Dosis"/>
              <a:ea typeface="Dosis"/>
              <a:cs typeface="Dosis"/>
              <a:sym typeface="Dosis"/>
            </a:endParaRPr>
          </a:p>
        </p:txBody>
      </p:sp>
      <p:sp>
        <p:nvSpPr>
          <p:cNvPr id="238" name="Google Shape;238;p44"/>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9" name="Google Shape;239;p44"/>
          <p:cNvCxnSpPr/>
          <p:nvPr/>
        </p:nvCxnSpPr>
        <p:spPr>
          <a:xfrm>
            <a:off x="381150" y="3849525"/>
            <a:ext cx="8435100" cy="0"/>
          </a:xfrm>
          <a:prstGeom prst="straightConnector1">
            <a:avLst/>
          </a:prstGeom>
          <a:noFill/>
          <a:ln w="9525" cap="flat" cmpd="sng">
            <a:solidFill>
              <a:srgbClr val="939598"/>
            </a:solidFill>
            <a:prstDash val="dot"/>
            <a:round/>
            <a:headEnd type="none" w="sm" len="sm"/>
            <a:tailEnd type="none" w="sm" len="sm"/>
          </a:ln>
        </p:spPr>
      </p:cxnSp>
      <p:cxnSp>
        <p:nvCxnSpPr>
          <p:cNvPr id="240" name="Google Shape;240;p44"/>
          <p:cNvCxnSpPr/>
          <p:nvPr/>
        </p:nvCxnSpPr>
        <p:spPr>
          <a:xfrm>
            <a:off x="381150" y="977325"/>
            <a:ext cx="8435100" cy="0"/>
          </a:xfrm>
          <a:prstGeom prst="straightConnector1">
            <a:avLst/>
          </a:prstGeom>
          <a:noFill/>
          <a:ln w="9525" cap="flat" cmpd="sng">
            <a:solidFill>
              <a:srgbClr val="939598"/>
            </a:solidFill>
            <a:prstDash val="dot"/>
            <a:round/>
            <a:headEnd type="none" w="sm" len="sm"/>
            <a:tailEnd type="none" w="sm" len="sm"/>
          </a:ln>
        </p:spPr>
      </p:cxnSp>
      <p:cxnSp>
        <p:nvCxnSpPr>
          <p:cNvPr id="241" name="Google Shape;241;p44"/>
          <p:cNvCxnSpPr/>
          <p:nvPr/>
        </p:nvCxnSpPr>
        <p:spPr>
          <a:xfrm>
            <a:off x="381150" y="2017875"/>
            <a:ext cx="8435100" cy="0"/>
          </a:xfrm>
          <a:prstGeom prst="straightConnector1">
            <a:avLst/>
          </a:prstGeom>
          <a:noFill/>
          <a:ln w="9525" cap="flat" cmpd="sng">
            <a:solidFill>
              <a:srgbClr val="939598"/>
            </a:solidFill>
            <a:prstDash val="dot"/>
            <a:round/>
            <a:headEnd type="none" w="sm" len="sm"/>
            <a:tailEnd type="none" w="sm" len="sm"/>
          </a:ln>
        </p:spPr>
      </p:cxnSp>
      <p:cxnSp>
        <p:nvCxnSpPr>
          <p:cNvPr id="242" name="Google Shape;242;p44"/>
          <p:cNvCxnSpPr/>
          <p:nvPr/>
        </p:nvCxnSpPr>
        <p:spPr>
          <a:xfrm>
            <a:off x="381150" y="2987150"/>
            <a:ext cx="8435100" cy="0"/>
          </a:xfrm>
          <a:prstGeom prst="straightConnector1">
            <a:avLst/>
          </a:prstGeom>
          <a:noFill/>
          <a:ln w="9525" cap="flat" cmpd="sng">
            <a:solidFill>
              <a:srgbClr val="939598"/>
            </a:solidFill>
            <a:prstDash val="dot"/>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7"/>
        <p:cNvGrpSpPr/>
        <p:nvPr/>
      </p:nvGrpSpPr>
      <p:grpSpPr>
        <a:xfrm>
          <a:off x="0" y="0"/>
          <a:ext cx="0" cy="0"/>
          <a:chOff x="0" y="0"/>
          <a:chExt cx="0" cy="0"/>
        </a:xfrm>
      </p:grpSpPr>
      <p:sp>
        <p:nvSpPr>
          <p:cNvPr id="248" name="Google Shape;248;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9" name="Google Shape;249;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50" name="Google Shape;250;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1"/>
        <p:cNvGrpSpPr/>
        <p:nvPr/>
      </p:nvGrpSpPr>
      <p:grpSpPr>
        <a:xfrm>
          <a:off x="0" y="0"/>
          <a:ext cx="0" cy="0"/>
          <a:chOff x="0" y="0"/>
          <a:chExt cx="0" cy="0"/>
        </a:xfrm>
      </p:grpSpPr>
      <p:sp>
        <p:nvSpPr>
          <p:cNvPr id="252" name="Google Shape;252;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253" name="Google Shape;253;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54" name="Google Shape;254;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sp>
        <p:nvSpPr>
          <p:cNvPr id="256" name="Google Shape;256;p1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57" name="Google Shape;257;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Google Shape;259;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60" name="Google Shape;260;p1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61" name="Google Shape;261;p16"/>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62" name="Google Shape;262;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Google Shape;264;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65" name="Google Shape;265;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Google Shape;267;p1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268" name="Google Shape;268;p1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69" name="Google Shape;269;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4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4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4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Google Shape;271;p1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272" name="Google Shape;272;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Google Shape;274;p2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2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276" name="Google Shape;276;p2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77" name="Google Shape;277;p2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78" name="Google Shape;278;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Google Shape;280;p2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281" name="Google Shape;281;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Google Shape;283;p2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84" name="Google Shape;284;p2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285" name="Google Shape;285;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Google Shape;287;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4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4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4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5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5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5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5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5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5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5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5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7" name="Google Shape;7;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Google Shape;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Google Shape;51;p10"/>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52" name="Google Shape;52;p10"/>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noAutofit/>
          </a:bodyPr>
          <a:lstStyle>
            <a:lvl1pPr marL="457200" marR="0" lvl="0" indent="-419100" algn="l" rtl="0">
              <a:lnSpc>
                <a:spcPct val="100000"/>
              </a:lnSpc>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Google Shape;244;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5" name="Google Shape;245;p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6" name="Google Shape;24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3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34.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3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4.xm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bethharvey" TargetMode="External"/><Relationship Id="rId2" Type="http://schemas.openxmlformats.org/officeDocument/2006/relationships/notesSlide" Target="../notesSlides/notesSlide29.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1"/>
        <p:cNvGrpSpPr/>
        <p:nvPr/>
      </p:nvGrpSpPr>
      <p:grpSpPr>
        <a:xfrm>
          <a:off x="0" y="0"/>
          <a:ext cx="0" cy="0"/>
          <a:chOff x="0" y="0"/>
          <a:chExt cx="0" cy="0"/>
        </a:xfrm>
      </p:grpSpPr>
      <p:sp>
        <p:nvSpPr>
          <p:cNvPr id="292" name="Google Shape;292;p2"/>
          <p:cNvSpPr/>
          <p:nvPr/>
        </p:nvSpPr>
        <p:spPr>
          <a:xfrm>
            <a:off x="466813" y="2994050"/>
            <a:ext cx="8210374" cy="156146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dirty="0">
                <a:solidFill>
                  <a:schemeClr val="lt1"/>
                </a:solidFill>
                <a:latin typeface="Roboto Black"/>
                <a:ea typeface="Roboto Black"/>
                <a:cs typeface="Roboto Black"/>
                <a:sym typeface="Roboto Black"/>
              </a:rPr>
              <a:t>Analysis of Running Data</a:t>
            </a:r>
            <a:endParaRPr sz="12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Beth Harvey</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June 12, 2023</a:t>
            </a:r>
            <a:endParaRPr sz="2800" b="0" i="0" u="none" strike="noStrike" cap="none" dirty="0">
              <a:solidFill>
                <a:srgbClr val="EFEFEF"/>
              </a:solidFill>
              <a:latin typeface="Roboto Thin"/>
              <a:ea typeface="Roboto Thin"/>
              <a:cs typeface="Roboto Thin"/>
              <a:sym typeface="Roboto Thi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g16477b5d995_0_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Miles per Month by Year</a:t>
            </a:r>
            <a:endParaRPr sz="2400" b="1" i="0" u="none" strike="noStrike" cap="none">
              <a:solidFill>
                <a:srgbClr val="295269"/>
              </a:solidFill>
              <a:latin typeface="Roboto"/>
              <a:ea typeface="Roboto"/>
              <a:cs typeface="Roboto"/>
              <a:sym typeface="Roboto"/>
            </a:endParaRPr>
          </a:p>
        </p:txBody>
      </p:sp>
      <p:sp>
        <p:nvSpPr>
          <p:cNvPr id="345" name="Google Shape;345;g16477b5d995_0_0"/>
          <p:cNvSpPr txBox="1"/>
          <p:nvPr/>
        </p:nvSpPr>
        <p:spPr>
          <a:xfrm>
            <a:off x="259400" y="2491659"/>
            <a:ext cx="3936900" cy="12681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The heatmap of miles run per month by year illustrates the training I did for races in 2017-2019. The highest number of miles per month is in the summers of each of those years.</a:t>
            </a: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I typically run the least in January and December.</a:t>
            </a:r>
            <a:endParaRPr sz="1200">
              <a:latin typeface="Roboto"/>
              <a:ea typeface="Roboto"/>
              <a:cs typeface="Roboto"/>
              <a:sym typeface="Roboto"/>
            </a:endParaRPr>
          </a:p>
        </p:txBody>
      </p:sp>
      <p:pic>
        <p:nvPicPr>
          <p:cNvPr id="346" name="Google Shape;346;g16477b5d995_0_0"/>
          <p:cNvPicPr preferRelativeResize="0"/>
          <p:nvPr/>
        </p:nvPicPr>
        <p:blipFill>
          <a:blip r:embed="rId3">
            <a:alphaModFix/>
          </a:blip>
          <a:stretch>
            <a:fillRect/>
          </a:stretch>
        </p:blipFill>
        <p:spPr>
          <a:xfrm>
            <a:off x="4363500" y="1282625"/>
            <a:ext cx="4514850" cy="3686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g16477b5d995_0_7"/>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Average Run Distance by Year</a:t>
            </a:r>
            <a:endParaRPr sz="2400" b="1" i="0" u="none" strike="noStrike" cap="none">
              <a:solidFill>
                <a:srgbClr val="295269"/>
              </a:solidFill>
              <a:latin typeface="Roboto"/>
              <a:ea typeface="Roboto"/>
              <a:cs typeface="Roboto"/>
              <a:sym typeface="Roboto"/>
            </a:endParaRPr>
          </a:p>
        </p:txBody>
      </p:sp>
      <p:sp>
        <p:nvSpPr>
          <p:cNvPr id="352" name="Google Shape;352;g16477b5d995_0_7"/>
          <p:cNvSpPr txBox="1"/>
          <p:nvPr/>
        </p:nvSpPr>
        <p:spPr>
          <a:xfrm>
            <a:off x="274200" y="2527521"/>
            <a:ext cx="3936900" cy="10014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Not only did I run more miles in 2017-2019, but I also ran farther in each individual run on average.</a:t>
            </a: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In 2020-2022 I have consistently averaged roughly 3.5 miles per run.</a:t>
            </a:r>
            <a:endParaRPr sz="1200">
              <a:latin typeface="Roboto"/>
              <a:ea typeface="Roboto"/>
              <a:cs typeface="Roboto"/>
              <a:sym typeface="Roboto"/>
            </a:endParaRPr>
          </a:p>
        </p:txBody>
      </p:sp>
      <p:pic>
        <p:nvPicPr>
          <p:cNvPr id="2052" name="Picture 4">
            <a:extLst>
              <a:ext uri="{FF2B5EF4-FFF2-40B4-BE49-F238E27FC236}">
                <a16:creationId xmlns:a16="http://schemas.microsoft.com/office/drawing/2014/main" id="{7F4FBAE9-5098-6BEE-5A26-759FAD7EC7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05142" y="1210878"/>
            <a:ext cx="4564658" cy="337493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04056">
            <a:alpha val="82350"/>
          </a:srgbClr>
        </a:solidFill>
        <a:effectLst/>
      </p:bgPr>
    </p:bg>
    <p:spTree>
      <p:nvGrpSpPr>
        <p:cNvPr id="1" name="Shape 357"/>
        <p:cNvGrpSpPr/>
        <p:nvPr/>
      </p:nvGrpSpPr>
      <p:grpSpPr>
        <a:xfrm>
          <a:off x="0" y="0"/>
          <a:ext cx="0" cy="0"/>
          <a:chOff x="0" y="0"/>
          <a:chExt cx="0" cy="0"/>
        </a:xfrm>
      </p:grpSpPr>
      <p:sp>
        <p:nvSpPr>
          <p:cNvPr id="358" name="Google Shape;358;g16477b5d995_0_14"/>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dirty="0">
                <a:solidFill>
                  <a:schemeClr val="lt1"/>
                </a:solidFill>
                <a:latin typeface="Roboto Black"/>
                <a:ea typeface="Roboto Black"/>
                <a:cs typeface="Roboto Black"/>
                <a:sym typeface="Roboto Black"/>
              </a:rPr>
              <a:t>4</a:t>
            </a:r>
            <a:r>
              <a:rPr lang="en" sz="4800" b="0" i="0" u="none" strike="noStrike" cap="none" dirty="0">
                <a:solidFill>
                  <a:schemeClr val="lt1"/>
                </a:solidFill>
                <a:latin typeface="Roboto Black"/>
                <a:ea typeface="Roboto Black"/>
                <a:cs typeface="Roboto Black"/>
                <a:sym typeface="Roboto Black"/>
              </a:rPr>
              <a:t>. </a:t>
            </a:r>
            <a:r>
              <a:rPr lang="en" sz="4800" dirty="0">
                <a:solidFill>
                  <a:schemeClr val="lt1"/>
                </a:solidFill>
                <a:latin typeface="Roboto Black"/>
                <a:ea typeface="Roboto Black"/>
                <a:cs typeface="Roboto Black"/>
                <a:sym typeface="Roboto Black"/>
              </a:rPr>
              <a:t>Goal 1 Analysis</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g16477b5d995_0_24"/>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.1 </a:t>
            </a:r>
            <a:r>
              <a:rPr lang="en" sz="2400" b="1">
                <a:solidFill>
                  <a:srgbClr val="295269"/>
                </a:solidFill>
                <a:latin typeface="Roboto"/>
                <a:ea typeface="Roboto"/>
                <a:cs typeface="Roboto"/>
                <a:sym typeface="Roboto"/>
              </a:rPr>
              <a:t>Datasets</a:t>
            </a:r>
            <a:endParaRPr sz="2400" b="1" i="0" u="none" strike="noStrike" cap="none">
              <a:solidFill>
                <a:srgbClr val="295269"/>
              </a:solidFill>
              <a:latin typeface="Roboto"/>
              <a:ea typeface="Roboto"/>
              <a:cs typeface="Roboto"/>
              <a:sym typeface="Roboto"/>
            </a:endParaRPr>
          </a:p>
        </p:txBody>
      </p:sp>
      <p:sp>
        <p:nvSpPr>
          <p:cNvPr id="364" name="Google Shape;364;g16477b5d995_0_24"/>
          <p:cNvSpPr txBox="1"/>
          <p:nvPr/>
        </p:nvSpPr>
        <p:spPr>
          <a:xfrm>
            <a:off x="3182175" y="1201325"/>
            <a:ext cx="5867700" cy="31650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Get data for runs between 3 and 4 miles in length</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activities_3_4 = activities_reg[(activities_reg.distance &gt;= 3) &amp; (activities_reg.distance &lt;= 4)]</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Get data for runs after March 20, 2022)</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activities_after = activities_3_4[activities_3_4.date &gt;= '2022-03-20']</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Get data for runs before March 20, 2022 (set 2)</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activities_before = activities_3_4[activities_3_4.date &lt; '2022-03-20']</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Get data for March - September for previous years (set 3)</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summer_2017 = activities_before[(activities_before.date &gt;= '2017-03-20') &amp; (activities_before.date &lt;= '2017-09-21')]</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summer_2018 = activities_before[(activities_before.date &gt;= '2018-03-20') &amp; (activities_before.date &lt;= '2018-09-21')]</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summer_2019 = activities_before[(activities_before.date &gt;= '2019-03-20') &amp; (activities_before.date &lt;= '2019-09-21')]</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summer_2020 = activities_before[(activities_before.date &gt;= '2020-03-20') &amp; (activities_before.date &lt;= '2020-09-21')]</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summer_2021 = activities_before[(activities_before.date &gt;= '2021-03-20') &amp; (activities_before.date &lt;= '2021-09-21')]</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a:latin typeface="Courier New"/>
              <a:ea typeface="Courier New"/>
              <a:cs typeface="Courier New"/>
              <a:sym typeface="Courier New"/>
            </a:endParaRPr>
          </a:p>
        </p:txBody>
      </p:sp>
      <p:sp>
        <p:nvSpPr>
          <p:cNvPr id="365" name="Google Shape;365;g16477b5d995_0_24"/>
          <p:cNvSpPr txBox="1"/>
          <p:nvPr/>
        </p:nvSpPr>
        <p:spPr>
          <a:xfrm>
            <a:off x="177975" y="1201325"/>
            <a:ext cx="3004200" cy="3165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381000" marR="0" lvl="0" indent="-228600" algn="l" rtl="0">
              <a:lnSpc>
                <a:spcPct val="115000"/>
              </a:lnSpc>
              <a:spcBef>
                <a:spcPts val="0"/>
              </a:spcBef>
              <a:spcAft>
                <a:spcPts val="0"/>
              </a:spcAft>
              <a:buClr>
                <a:srgbClr val="000000"/>
              </a:buClr>
              <a:buSzPts val="1200"/>
              <a:buFont typeface="+mj-lt"/>
              <a:buAutoNum type="arabicPeriod"/>
            </a:pPr>
            <a:r>
              <a:rPr lang="en" sz="1200" dirty="0">
                <a:latin typeface="Roboto"/>
                <a:ea typeface="Roboto"/>
                <a:cs typeface="Roboto"/>
                <a:sym typeface="Roboto"/>
              </a:rPr>
              <a:t>Limit the data to just the runs with a distance between 3 and 4 miles (activities_3_4).</a:t>
            </a:r>
          </a:p>
          <a:p>
            <a:pPr marL="381000" marR="0" lvl="0" indent="-228600" algn="l" rtl="0">
              <a:lnSpc>
                <a:spcPct val="115000"/>
              </a:lnSpc>
              <a:spcBef>
                <a:spcPts val="0"/>
              </a:spcBef>
              <a:spcAft>
                <a:spcPts val="0"/>
              </a:spcAft>
              <a:buClr>
                <a:srgbClr val="000000"/>
              </a:buClr>
              <a:buSzPts val="1200"/>
              <a:buFont typeface="+mj-lt"/>
              <a:buAutoNum type="arabicPeriod"/>
            </a:pPr>
            <a:r>
              <a:rPr lang="en" sz="1200" b="0" i="0" u="none" strike="noStrike" cap="none" dirty="0">
                <a:solidFill>
                  <a:srgbClr val="000000"/>
                </a:solidFill>
                <a:latin typeface="Roboto"/>
                <a:ea typeface="Roboto"/>
                <a:cs typeface="Roboto"/>
                <a:sym typeface="Roboto"/>
              </a:rPr>
              <a:t>Divide activities</a:t>
            </a:r>
            <a:r>
              <a:rPr lang="en" sz="1200" dirty="0">
                <a:latin typeface="Roboto"/>
                <a:ea typeface="Roboto"/>
                <a:cs typeface="Roboto"/>
                <a:sym typeface="Roboto"/>
              </a:rPr>
              <a:t>_3_4 into data from before and after March 20, 2022 (</a:t>
            </a:r>
            <a:r>
              <a:rPr lang="en" sz="1200" dirty="0" err="1">
                <a:latin typeface="Roboto"/>
                <a:ea typeface="Roboto"/>
                <a:cs typeface="Roboto"/>
                <a:sym typeface="Roboto"/>
              </a:rPr>
              <a:t>activities_after</a:t>
            </a:r>
            <a:r>
              <a:rPr lang="en" sz="1200" dirty="0">
                <a:latin typeface="Roboto"/>
                <a:ea typeface="Roboto"/>
                <a:cs typeface="Roboto"/>
                <a:sym typeface="Roboto"/>
              </a:rPr>
              <a:t> and </a:t>
            </a:r>
            <a:r>
              <a:rPr lang="en" sz="1200" dirty="0" err="1">
                <a:latin typeface="Roboto"/>
                <a:ea typeface="Roboto"/>
                <a:cs typeface="Roboto"/>
                <a:sym typeface="Roboto"/>
              </a:rPr>
              <a:t>activities_before</a:t>
            </a:r>
            <a:r>
              <a:rPr lang="en" sz="1200" dirty="0">
                <a:latin typeface="Roboto"/>
                <a:ea typeface="Roboto"/>
                <a:cs typeface="Roboto"/>
                <a:sym typeface="Roboto"/>
              </a:rPr>
              <a:t> </a:t>
            </a:r>
            <a:r>
              <a:rPr lang="en-US" sz="1200" dirty="0">
                <a:latin typeface="Roboto"/>
                <a:ea typeface="Roboto"/>
                <a:cs typeface="Roboto"/>
                <a:sym typeface="Roboto"/>
              </a:rPr>
              <a:t>for the two-sample t-test.</a:t>
            </a:r>
          </a:p>
          <a:p>
            <a:pPr marL="381000" indent="-228600">
              <a:lnSpc>
                <a:spcPct val="115000"/>
              </a:lnSpc>
              <a:buSzPts val="1200"/>
              <a:buFont typeface="+mj-lt"/>
              <a:buAutoNum type="arabicPeriod"/>
            </a:pPr>
            <a:r>
              <a:rPr lang="en-US" sz="1200" b="0" i="0" u="none" strike="noStrike" cap="none" dirty="0">
                <a:solidFill>
                  <a:srgbClr val="000000"/>
                </a:solidFill>
                <a:latin typeface="Roboto"/>
                <a:ea typeface="Roboto"/>
                <a:cs typeface="Roboto"/>
                <a:sym typeface="Roboto"/>
              </a:rPr>
              <a:t>Divide ac</a:t>
            </a:r>
            <a:r>
              <a:rPr lang="en-US" sz="1200" dirty="0">
                <a:latin typeface="Roboto"/>
                <a:ea typeface="Roboto"/>
                <a:cs typeface="Roboto"/>
                <a:sym typeface="Roboto"/>
              </a:rPr>
              <a:t>tivities_3_4 into datasets for March 20 - September 21 of each year for the ANOVA and Tukey’s Range Test.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g16477b5d995_0_37"/>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2</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Two-Sample t-test</a:t>
            </a:r>
            <a:endParaRPr sz="2400" b="1" i="0" u="none" strike="noStrike" cap="none">
              <a:solidFill>
                <a:srgbClr val="295269"/>
              </a:solidFill>
              <a:latin typeface="Roboto"/>
              <a:ea typeface="Roboto"/>
              <a:cs typeface="Roboto"/>
              <a:sym typeface="Roboto"/>
            </a:endParaRPr>
          </a:p>
        </p:txBody>
      </p:sp>
      <p:sp>
        <p:nvSpPr>
          <p:cNvPr id="371" name="Google Shape;371;g16477b5d995_0_37"/>
          <p:cNvSpPr txBox="1"/>
          <p:nvPr/>
        </p:nvSpPr>
        <p:spPr>
          <a:xfrm>
            <a:off x="4329425" y="1201325"/>
            <a:ext cx="4720500" cy="31650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tstat, pval = ttest_ind(activities_before.avg_pace_int, activities_after.avg_pace_int, equal_var =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print(pval)</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Output: 0.9836838069182449</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a:latin typeface="Courier New"/>
              <a:ea typeface="Courier New"/>
              <a:cs typeface="Courier New"/>
              <a:sym typeface="Courier New"/>
            </a:endParaRPr>
          </a:p>
        </p:txBody>
      </p:sp>
      <p:sp>
        <p:nvSpPr>
          <p:cNvPr id="372" name="Google Shape;372;g16477b5d995_0_37"/>
          <p:cNvSpPr txBox="1"/>
          <p:nvPr/>
        </p:nvSpPr>
        <p:spPr>
          <a:xfrm>
            <a:off x="177975" y="1201325"/>
            <a:ext cx="4151400" cy="3165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SzPts val="1200"/>
              <a:buFont typeface="Roboto"/>
              <a:buChar char="●"/>
            </a:pPr>
            <a:r>
              <a:rPr lang="en" sz="1200">
                <a:latin typeface="Roboto"/>
                <a:ea typeface="Roboto"/>
                <a:cs typeface="Roboto"/>
                <a:sym typeface="Roboto"/>
              </a:rPr>
              <a:t>I used ttest_ind from scipy.stats to run a two-sample t-test comparing my average mile pace before and after March 20, 2022. </a:t>
            </a:r>
            <a:endParaRPr sz="1200">
              <a:latin typeface="Roboto"/>
              <a:ea typeface="Roboto"/>
              <a:cs typeface="Roboto"/>
              <a:sym typeface="Roboto"/>
            </a:endParaRPr>
          </a:p>
          <a:p>
            <a:pPr marL="457200" marR="0" lvl="0" indent="-304800" algn="l" rtl="0">
              <a:lnSpc>
                <a:spcPct val="115000"/>
              </a:lnSpc>
              <a:spcBef>
                <a:spcPts val="0"/>
              </a:spcBef>
              <a:spcAft>
                <a:spcPts val="0"/>
              </a:spcAft>
              <a:buSzPts val="1200"/>
              <a:buFont typeface="Roboto"/>
              <a:buChar char="●"/>
            </a:pPr>
            <a:r>
              <a:rPr lang="en" sz="1200">
                <a:latin typeface="Roboto"/>
                <a:ea typeface="Roboto"/>
                <a:cs typeface="Roboto"/>
                <a:sym typeface="Roboto"/>
              </a:rPr>
              <a:t>Because the ratio of the standard deviations for the two datasets is not close to 1 (1.5), equal_var = False was needed.</a:t>
            </a:r>
            <a:endParaRPr sz="1200">
              <a:latin typeface="Roboto"/>
              <a:ea typeface="Roboto"/>
              <a:cs typeface="Roboto"/>
              <a:sym typeface="Roboto"/>
            </a:endParaRPr>
          </a:p>
          <a:p>
            <a:pPr marL="457200" marR="0" lvl="0" indent="-304800" algn="l" rtl="0">
              <a:lnSpc>
                <a:spcPct val="115000"/>
              </a:lnSpc>
              <a:spcBef>
                <a:spcPts val="0"/>
              </a:spcBef>
              <a:spcAft>
                <a:spcPts val="0"/>
              </a:spcAft>
              <a:buSzPts val="1200"/>
              <a:buFont typeface="Roboto"/>
              <a:buChar char="●"/>
            </a:pPr>
            <a:r>
              <a:rPr lang="en" sz="1200">
                <a:latin typeface="Roboto"/>
                <a:ea typeface="Roboto"/>
                <a:cs typeface="Roboto"/>
                <a:sym typeface="Roboto"/>
              </a:rPr>
              <a:t>The resulting p-value was greater than the significance level of 0.05, so there is not enough evidence to reject the null hypothesis.</a:t>
            </a:r>
            <a:endParaRPr sz="1200">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rgbClr val="000000"/>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g16477b5d995_0_4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 One-Way </a:t>
            </a:r>
            <a:r>
              <a:rPr lang="en" sz="2400" b="1">
                <a:solidFill>
                  <a:srgbClr val="295269"/>
                </a:solidFill>
                <a:latin typeface="Roboto"/>
                <a:ea typeface="Roboto"/>
                <a:cs typeface="Roboto"/>
                <a:sym typeface="Roboto"/>
              </a:rPr>
              <a:t>ANOVA </a:t>
            </a:r>
            <a:endParaRPr sz="2400" b="1" i="0" u="none" strike="noStrike" cap="none">
              <a:solidFill>
                <a:srgbClr val="295269"/>
              </a:solidFill>
              <a:latin typeface="Roboto"/>
              <a:ea typeface="Roboto"/>
              <a:cs typeface="Roboto"/>
              <a:sym typeface="Roboto"/>
            </a:endParaRPr>
          </a:p>
        </p:txBody>
      </p:sp>
      <p:sp>
        <p:nvSpPr>
          <p:cNvPr id="378" name="Google Shape;378;g16477b5d995_0_45"/>
          <p:cNvSpPr txBox="1"/>
          <p:nvPr/>
        </p:nvSpPr>
        <p:spPr>
          <a:xfrm>
            <a:off x="3507975" y="1201325"/>
            <a:ext cx="5541900" cy="31650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fstat, pval = f_oneway(activities_after.avg_pace_int, summer_2017.avg_pace_int, summer_2018.avg_pace_int, summer_2019.avg_pace_int, summer_2020.avg_pace_int, summer_2021.avg_pace_int)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print(pval)</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Output: 0.0008007860446498849</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a:latin typeface="Courier New"/>
              <a:ea typeface="Courier New"/>
              <a:cs typeface="Courier New"/>
              <a:sym typeface="Courier New"/>
            </a:endParaRPr>
          </a:p>
        </p:txBody>
      </p:sp>
      <p:sp>
        <p:nvSpPr>
          <p:cNvPr id="379" name="Google Shape;379;g16477b5d995_0_45"/>
          <p:cNvSpPr txBox="1"/>
          <p:nvPr/>
        </p:nvSpPr>
        <p:spPr>
          <a:xfrm>
            <a:off x="177975" y="1201325"/>
            <a:ext cx="3330000" cy="3165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SzPts val="1200"/>
              <a:buFont typeface="Roboto"/>
              <a:buChar char="●"/>
            </a:pPr>
            <a:r>
              <a:rPr lang="en" sz="1200">
                <a:latin typeface="Roboto"/>
                <a:ea typeface="Roboto"/>
                <a:cs typeface="Roboto"/>
                <a:sym typeface="Roboto"/>
              </a:rPr>
              <a:t>I used f_oneway from scipy.stats to compare my average mile pace for March 20 - September 21 of each of the years in the dataset. </a:t>
            </a:r>
            <a:endParaRPr sz="1200">
              <a:latin typeface="Roboto"/>
              <a:ea typeface="Roboto"/>
              <a:cs typeface="Roboto"/>
              <a:sym typeface="Roboto"/>
            </a:endParaRPr>
          </a:p>
          <a:p>
            <a:pPr marL="457200" marR="0" lvl="0" indent="-304800" algn="l" rtl="0">
              <a:lnSpc>
                <a:spcPct val="115000"/>
              </a:lnSpc>
              <a:spcBef>
                <a:spcPts val="0"/>
              </a:spcBef>
              <a:spcAft>
                <a:spcPts val="0"/>
              </a:spcAft>
              <a:buSzPts val="1200"/>
              <a:buFont typeface="Roboto"/>
              <a:buChar char="●"/>
            </a:pPr>
            <a:r>
              <a:rPr lang="en" sz="1200">
                <a:latin typeface="Roboto"/>
                <a:ea typeface="Roboto"/>
                <a:cs typeface="Roboto"/>
                <a:sym typeface="Roboto"/>
              </a:rPr>
              <a:t>The resulting p-value was less than the significance level of 0.05, indicating that at least one of the pairs was significantly different, and a Tukey’s Range Test was needed to determine where the significance was.</a:t>
            </a:r>
            <a:endParaRPr sz="1200">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rgbClr val="000000"/>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g16477b5d995_0_5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Tukey’s Range Test: Data</a:t>
            </a:r>
            <a:endParaRPr sz="2400" b="1">
              <a:solidFill>
                <a:srgbClr val="295269"/>
              </a:solidFill>
              <a:latin typeface="Roboto"/>
              <a:ea typeface="Roboto"/>
              <a:cs typeface="Roboto"/>
              <a:sym typeface="Roboto"/>
            </a:endParaRPr>
          </a:p>
        </p:txBody>
      </p:sp>
      <p:sp>
        <p:nvSpPr>
          <p:cNvPr id="385" name="Google Shape;385;g16477b5d995_0_52"/>
          <p:cNvSpPr txBox="1"/>
          <p:nvPr/>
        </p:nvSpPr>
        <p:spPr>
          <a:xfrm>
            <a:off x="2915775" y="1201325"/>
            <a:ext cx="6134100" cy="31650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dirty="0">
                <a:latin typeface="Courier New"/>
                <a:ea typeface="Courier New"/>
                <a:cs typeface="Courier New"/>
                <a:sym typeface="Courier New"/>
              </a:rPr>
              <a:t># Create dataset of all runs between March 20 and September 21 for each year</a:t>
            </a: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dirty="0" err="1">
                <a:latin typeface="Courier New"/>
                <a:ea typeface="Courier New"/>
                <a:cs typeface="Courier New"/>
                <a:sym typeface="Courier New"/>
              </a:rPr>
              <a:t>activities_summer</a:t>
            </a:r>
            <a:r>
              <a:rPr lang="en" sz="900" dirty="0">
                <a:latin typeface="Courier New"/>
                <a:ea typeface="Courier New"/>
                <a:cs typeface="Courier New"/>
                <a:sym typeface="Courier New"/>
              </a:rPr>
              <a:t> = </a:t>
            </a:r>
            <a:r>
              <a:rPr lang="en" sz="900" dirty="0" err="1">
                <a:latin typeface="Courier New"/>
                <a:ea typeface="Courier New"/>
                <a:cs typeface="Courier New"/>
                <a:sym typeface="Courier New"/>
              </a:rPr>
              <a:t>activities_reg</a:t>
            </a:r>
            <a:r>
              <a:rPr lang="en" sz="900" dirty="0">
                <a:latin typeface="Courier New"/>
                <a:ea typeface="Courier New"/>
                <a:cs typeface="Courier New"/>
                <a:sym typeface="Courier New"/>
              </a:rPr>
              <a:t>[</a:t>
            </a:r>
          </a:p>
          <a:p>
            <a:pPr marL="0" marR="0" lvl="0" indent="0" algn="l" rtl="0">
              <a:lnSpc>
                <a:spcPct val="100000"/>
              </a:lnSpc>
              <a:spcBef>
                <a:spcPts val="0"/>
              </a:spcBef>
              <a:spcAft>
                <a:spcPts val="0"/>
              </a:spcAft>
              <a:buClr>
                <a:schemeClr val="dk1"/>
              </a:buClr>
              <a:buSzPts val="1100"/>
              <a:buFont typeface="Arial"/>
              <a:buNone/>
            </a:pPr>
            <a:r>
              <a:rPr lang="en" sz="900" dirty="0">
                <a:latin typeface="Courier New"/>
                <a:ea typeface="Courier New"/>
                <a:cs typeface="Courier New"/>
                <a:sym typeface="Courier New"/>
              </a:rPr>
              <a:t>((</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&gt;= '2017-03-20') &amp; (</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&lt;= '2017-09-21')) | ((</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&gt;= '2018-03-20') &amp; (</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&lt;= '2018-09-21')) | ((</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&gt;= '2019-03-20') &amp; (</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&lt;= '2019-09-21')) | ((</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&gt;= '2020-03-20') &amp; (</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&lt;= '2020-09-21')) | ((</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&gt;= '2021-03-20') &amp; (</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&lt;= '2021-09-21')) | ((</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&gt;= '2022-03-20') &amp; (</a:t>
            </a:r>
            <a:r>
              <a:rPr lang="en" sz="900" dirty="0" err="1">
                <a:latin typeface="Courier New"/>
                <a:ea typeface="Courier New"/>
                <a:cs typeface="Courier New"/>
                <a:sym typeface="Courier New"/>
              </a:rPr>
              <a:t>activities_reg.date</a:t>
            </a:r>
            <a:r>
              <a:rPr lang="en" sz="900" dirty="0">
                <a:latin typeface="Courier New"/>
                <a:ea typeface="Courier New"/>
                <a:cs typeface="Courier New"/>
                <a:sym typeface="Courier New"/>
              </a:rPr>
              <a:t> &lt;= '2022-09-21'))]</a:t>
            </a: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dirty="0">
              <a:latin typeface="Courier New"/>
              <a:ea typeface="Courier New"/>
              <a:cs typeface="Courier New"/>
              <a:sym typeface="Courier New"/>
            </a:endParaRPr>
          </a:p>
        </p:txBody>
      </p:sp>
      <p:sp>
        <p:nvSpPr>
          <p:cNvPr id="386" name="Google Shape;386;g16477b5d995_0_52"/>
          <p:cNvSpPr txBox="1"/>
          <p:nvPr/>
        </p:nvSpPr>
        <p:spPr>
          <a:xfrm>
            <a:off x="177975" y="1201325"/>
            <a:ext cx="2737800" cy="3165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SzPts val="1200"/>
              <a:buFont typeface="Roboto"/>
              <a:buChar char="●"/>
            </a:pPr>
            <a:r>
              <a:rPr lang="en" sz="1200">
                <a:latin typeface="Roboto"/>
                <a:ea typeface="Roboto"/>
                <a:cs typeface="Roboto"/>
                <a:sym typeface="Roboto"/>
              </a:rPr>
              <a:t>In order to easily compare just the March - September data for each year, I created an additional dataset called activities_summer.</a:t>
            </a:r>
            <a:endParaRPr sz="1200">
              <a:latin typeface="Roboto"/>
              <a:ea typeface="Roboto"/>
              <a:cs typeface="Roboto"/>
              <a:sym typeface="Roboto"/>
            </a:endParaRPr>
          </a:p>
          <a:p>
            <a:pPr marL="457200" marR="0" lvl="0" indent="-304800" algn="l" rtl="0">
              <a:lnSpc>
                <a:spcPct val="115000"/>
              </a:lnSpc>
              <a:spcBef>
                <a:spcPts val="0"/>
              </a:spcBef>
              <a:spcAft>
                <a:spcPts val="0"/>
              </a:spcAft>
              <a:buSzPts val="1200"/>
              <a:buFont typeface="Roboto"/>
              <a:buChar char="●"/>
            </a:pPr>
            <a:r>
              <a:rPr lang="en" sz="1200">
                <a:latin typeface="Roboto"/>
                <a:ea typeface="Roboto"/>
                <a:cs typeface="Roboto"/>
                <a:sym typeface="Roboto"/>
              </a:rPr>
              <a:t>This was used for the Tukey’s Range Test to determine which pair(s) had significant differences.</a:t>
            </a:r>
            <a:endParaRPr sz="1200">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rgbClr val="000000"/>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g164b0e242a0_0_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5</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Tukey’s Range Test: Results</a:t>
            </a:r>
            <a:endParaRPr sz="2400" b="1">
              <a:solidFill>
                <a:srgbClr val="295269"/>
              </a:solidFill>
              <a:latin typeface="Roboto"/>
              <a:ea typeface="Roboto"/>
              <a:cs typeface="Roboto"/>
              <a:sym typeface="Roboto"/>
            </a:endParaRPr>
          </a:p>
        </p:txBody>
      </p:sp>
      <p:sp>
        <p:nvSpPr>
          <p:cNvPr id="392" name="Google Shape;392;g164b0e242a0_0_0"/>
          <p:cNvSpPr txBox="1"/>
          <p:nvPr/>
        </p:nvSpPr>
        <p:spPr>
          <a:xfrm>
            <a:off x="3311450" y="1201325"/>
            <a:ext cx="5738400" cy="3572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tukey_results = pairwise_tukeyhsd(activities_summer.avg_pace_int, activities_summer.year, 0.05)</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print(tukey_results)</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Output: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Multiple Comparison of Means - Tukey HSD, FWER=0.05 </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group1 group2 meandiff p-adj   lower   upper  reject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   2018  -0.0899 0.9659 -0.4105  0.2306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   2019  -0.0048    1.0   -0.38  0.3705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   2020   0.1528 0.7854 -0.1857  0.4912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   2021   0.3492 0.0338  0.0162  0.6821   True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   2022  -0.0138    1.0 -0.3456  0.3179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2018   2019   0.0852 0.9623 -0.2114  0.3817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2018   2020   0.2427 0.0597 -0.0057  0.4911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2018   2021   0.4391    0.0  0.1982    0.68   True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2018   2022   0.0761 0.9422 -0.1631  0.3153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2019   2020   0.1575 0.7054 -0.1582  0.4733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2019   2021   0.3539  0.015   0.044  0.6638   True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2019   2022  -0.0091    1.0 -0.3177  0.2996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2020   2021   0.1964 0.2718 -0.0678  0.4606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2020   2022  -0.1666 0.4521 -0.4293  0.0961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2021   2022   -0.363 0.0009 -0.6186 -0.1074   True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a:latin typeface="Courier New"/>
              <a:ea typeface="Courier New"/>
              <a:cs typeface="Courier New"/>
              <a:sym typeface="Courier New"/>
            </a:endParaRPr>
          </a:p>
        </p:txBody>
      </p:sp>
      <p:sp>
        <p:nvSpPr>
          <p:cNvPr id="393" name="Google Shape;393;g164b0e242a0_0_0"/>
          <p:cNvSpPr txBox="1"/>
          <p:nvPr/>
        </p:nvSpPr>
        <p:spPr>
          <a:xfrm>
            <a:off x="177975" y="1201325"/>
            <a:ext cx="3090600" cy="3572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SzPts val="1200"/>
              <a:buFont typeface="Roboto"/>
              <a:buChar char="●"/>
            </a:pPr>
            <a:r>
              <a:rPr lang="en" sz="1200">
                <a:latin typeface="Roboto"/>
                <a:ea typeface="Roboto"/>
                <a:cs typeface="Roboto"/>
                <a:sym typeface="Roboto"/>
              </a:rPr>
              <a:t>I used pairwise_tukeyhsd from statsmodels.stats.multicomp to determine which pairs of years were significantly different. </a:t>
            </a:r>
            <a:endParaRPr sz="1200">
              <a:latin typeface="Roboto"/>
              <a:ea typeface="Roboto"/>
              <a:cs typeface="Roboto"/>
              <a:sym typeface="Roboto"/>
            </a:endParaRPr>
          </a:p>
          <a:p>
            <a:pPr marL="457200" marR="0" lvl="0" indent="-304800" algn="l" rtl="0">
              <a:lnSpc>
                <a:spcPct val="115000"/>
              </a:lnSpc>
              <a:spcBef>
                <a:spcPts val="0"/>
              </a:spcBef>
              <a:spcAft>
                <a:spcPts val="0"/>
              </a:spcAft>
              <a:buSzPts val="1200"/>
              <a:buFont typeface="Roboto"/>
              <a:buChar char="●"/>
            </a:pPr>
            <a:r>
              <a:rPr lang="en" sz="1200">
                <a:latin typeface="Roboto"/>
                <a:ea typeface="Roboto"/>
                <a:cs typeface="Roboto"/>
                <a:sym typeface="Roboto"/>
              </a:rPr>
              <a:t>The only year that was significantly different from the others was 2021. Therefore, the null hypothesis can be rejected for that year, but none of the others.</a:t>
            </a:r>
            <a:endParaRPr sz="1200">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g164b0e242a0_0_8"/>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4.6</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Visual Comparison of ANOVA Data</a:t>
            </a:r>
            <a:endParaRPr sz="2400" b="1" i="0" u="none" strike="noStrike" cap="none">
              <a:solidFill>
                <a:srgbClr val="295269"/>
              </a:solidFill>
              <a:latin typeface="Roboto"/>
              <a:ea typeface="Roboto"/>
              <a:cs typeface="Roboto"/>
              <a:sym typeface="Roboto"/>
            </a:endParaRPr>
          </a:p>
        </p:txBody>
      </p:sp>
      <p:sp>
        <p:nvSpPr>
          <p:cNvPr id="399" name="Google Shape;399;g164b0e242a0_0_8"/>
          <p:cNvSpPr txBox="1"/>
          <p:nvPr/>
        </p:nvSpPr>
        <p:spPr>
          <a:xfrm>
            <a:off x="274200" y="1737425"/>
            <a:ext cx="3622200" cy="21246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A side-by-side boxplot of my mile pace data by year confirms the results from the ANOVA and Tukey tests.</a:t>
            </a: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The averages for all years except 2021 are fairly consistent.</a:t>
            </a: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The average for 2021 is higher than the rest.</a:t>
            </a: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Contrary to my hypothesis, my average mile pace in 2022 is actually one of the lowest, despite a few outliers on the higher end.</a:t>
            </a:r>
            <a:endParaRPr sz="1200">
              <a:latin typeface="Roboto"/>
              <a:ea typeface="Roboto"/>
              <a:cs typeface="Roboto"/>
              <a:sym typeface="Roboto"/>
            </a:endParaRPr>
          </a:p>
        </p:txBody>
      </p:sp>
      <p:pic>
        <p:nvPicPr>
          <p:cNvPr id="400" name="Google Shape;400;g164b0e242a0_0_8"/>
          <p:cNvPicPr preferRelativeResize="0"/>
          <p:nvPr/>
        </p:nvPicPr>
        <p:blipFill>
          <a:blip r:embed="rId3">
            <a:alphaModFix/>
          </a:blip>
          <a:stretch>
            <a:fillRect/>
          </a:stretch>
        </p:blipFill>
        <p:spPr>
          <a:xfrm>
            <a:off x="4150875" y="1290174"/>
            <a:ext cx="4605125" cy="32658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04056">
            <a:alpha val="82350"/>
          </a:srgbClr>
        </a:solidFill>
        <a:effectLst/>
      </p:bgPr>
    </p:bg>
    <p:spTree>
      <p:nvGrpSpPr>
        <p:cNvPr id="1" name="Shape 404"/>
        <p:cNvGrpSpPr/>
        <p:nvPr/>
      </p:nvGrpSpPr>
      <p:grpSpPr>
        <a:xfrm>
          <a:off x="0" y="0"/>
          <a:ext cx="0" cy="0"/>
          <a:chOff x="0" y="0"/>
          <a:chExt cx="0" cy="0"/>
        </a:xfrm>
      </p:grpSpPr>
      <p:sp>
        <p:nvSpPr>
          <p:cNvPr id="405" name="Google Shape;405;g164b0e242a0_0_15"/>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5</a:t>
            </a:r>
            <a:r>
              <a:rPr lang="en" sz="4800" b="0" i="0" u="none" strike="noStrike" cap="none">
                <a:solidFill>
                  <a:schemeClr val="lt1"/>
                </a:solidFill>
                <a:latin typeface="Roboto Black"/>
                <a:ea typeface="Roboto Black"/>
                <a:cs typeface="Roboto Black"/>
                <a:sym typeface="Roboto Black"/>
              </a:rPr>
              <a:t>. </a:t>
            </a:r>
            <a:r>
              <a:rPr lang="en" sz="4800">
                <a:solidFill>
                  <a:schemeClr val="lt1"/>
                </a:solidFill>
                <a:latin typeface="Roboto Black"/>
                <a:ea typeface="Roboto Black"/>
                <a:cs typeface="Roboto Black"/>
                <a:sym typeface="Roboto Black"/>
              </a:rPr>
              <a:t>Analysis of Goal 2</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295269"/>
                </a:solidFill>
              </a:rPr>
              <a:t>Table of Contents</a:t>
            </a:r>
            <a:endParaRPr b="1">
              <a:solidFill>
                <a:srgbClr val="295269"/>
              </a:solidFill>
              <a:latin typeface="Roboto"/>
              <a:ea typeface="Roboto"/>
              <a:cs typeface="Roboto"/>
              <a:sym typeface="Roboto"/>
            </a:endParaRPr>
          </a:p>
        </p:txBody>
      </p:sp>
      <p:sp>
        <p:nvSpPr>
          <p:cNvPr id="298" name="Google Shape;298;p3"/>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Background</a:t>
            </a:r>
            <a:endParaRPr sz="2400" b="0" i="0" u="none" strike="noStrike" cap="none">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Goals</a:t>
            </a:r>
            <a:endParaRPr sz="2400" b="0" i="0" u="none" strike="noStrike" cap="none">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EDA</a:t>
            </a:r>
            <a:endParaRPr sz="240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Goal 1 Analysis</a:t>
            </a:r>
            <a:endParaRPr sz="240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Goal 2 Analysis</a:t>
            </a:r>
            <a:endParaRPr sz="240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Conclusions</a:t>
            </a:r>
            <a:endParaRPr sz="2400">
              <a:solidFill>
                <a:srgbClr val="222222"/>
              </a:solidFill>
              <a:highlight>
                <a:srgbClr val="FFFFFF"/>
              </a:highlight>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g164b0e242a0_0_19"/>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5.1</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Check for Linearity</a:t>
            </a:r>
            <a:endParaRPr sz="2400" b="1" i="0" u="none" strike="noStrike" cap="none">
              <a:solidFill>
                <a:srgbClr val="295269"/>
              </a:solidFill>
              <a:latin typeface="Roboto"/>
              <a:ea typeface="Roboto"/>
              <a:cs typeface="Roboto"/>
              <a:sym typeface="Roboto"/>
            </a:endParaRPr>
          </a:p>
        </p:txBody>
      </p:sp>
      <p:sp>
        <p:nvSpPr>
          <p:cNvPr id="411" name="Google Shape;411;g164b0e242a0_0_19"/>
          <p:cNvSpPr txBox="1"/>
          <p:nvPr/>
        </p:nvSpPr>
        <p:spPr>
          <a:xfrm>
            <a:off x="311700" y="2206513"/>
            <a:ext cx="3622200" cy="13419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A scatter plot of my average mile pace vs the temperature during the run showed the highest visual correlation.</a:t>
            </a: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There appeared to be a curvilinear relationship between the two variables.</a:t>
            </a:r>
            <a:endParaRPr sz="1200">
              <a:latin typeface="Roboto"/>
              <a:ea typeface="Roboto"/>
              <a:cs typeface="Roboto"/>
              <a:sym typeface="Roboto"/>
            </a:endParaRPr>
          </a:p>
        </p:txBody>
      </p:sp>
      <p:pic>
        <p:nvPicPr>
          <p:cNvPr id="412" name="Google Shape;412;g164b0e242a0_0_19"/>
          <p:cNvPicPr preferRelativeResize="0"/>
          <p:nvPr/>
        </p:nvPicPr>
        <p:blipFill>
          <a:blip r:embed="rId3">
            <a:alphaModFix/>
          </a:blip>
          <a:stretch>
            <a:fillRect/>
          </a:stretch>
        </p:blipFill>
        <p:spPr>
          <a:xfrm>
            <a:off x="4434375" y="912775"/>
            <a:ext cx="3758525" cy="392936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g164b0e242a0_0_39"/>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5.2</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Check for Multicollinearity</a:t>
            </a:r>
            <a:endParaRPr sz="2400" b="1" i="0" u="none" strike="noStrike" cap="none">
              <a:solidFill>
                <a:srgbClr val="295269"/>
              </a:solidFill>
              <a:latin typeface="Roboto"/>
              <a:ea typeface="Roboto"/>
              <a:cs typeface="Roboto"/>
              <a:sym typeface="Roboto"/>
            </a:endParaRPr>
          </a:p>
        </p:txBody>
      </p:sp>
      <p:sp>
        <p:nvSpPr>
          <p:cNvPr id="418" name="Google Shape;418;g164b0e242a0_0_39"/>
          <p:cNvSpPr txBox="1"/>
          <p:nvPr/>
        </p:nvSpPr>
        <p:spPr>
          <a:xfrm>
            <a:off x="311700" y="1718250"/>
            <a:ext cx="3622200" cy="17070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Next I used a heatmap to check for multicollinearity between different parameters.</a:t>
            </a: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It is difficult to see here, but a larger version is available in the Jupyter file.</a:t>
            </a: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Most collinear variables were expected, such as total_ascent/total_descent or distance/calories</a:t>
            </a:r>
            <a:endParaRPr sz="1200">
              <a:latin typeface="Roboto"/>
              <a:ea typeface="Roboto"/>
              <a:cs typeface="Roboto"/>
              <a:sym typeface="Roboto"/>
            </a:endParaRPr>
          </a:p>
        </p:txBody>
      </p:sp>
      <p:pic>
        <p:nvPicPr>
          <p:cNvPr id="419" name="Google Shape;419;g164b0e242a0_0_39"/>
          <p:cNvPicPr preferRelativeResize="0"/>
          <p:nvPr/>
        </p:nvPicPr>
        <p:blipFill>
          <a:blip r:embed="rId3">
            <a:alphaModFix/>
          </a:blip>
          <a:stretch>
            <a:fillRect/>
          </a:stretch>
        </p:blipFill>
        <p:spPr>
          <a:xfrm>
            <a:off x="4572000" y="224700"/>
            <a:ext cx="4353349" cy="45491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g164b0e242a0_0_46"/>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5.3</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Linear Regression Model</a:t>
            </a:r>
            <a:endParaRPr sz="2400" b="1" i="0" u="none" strike="noStrike" cap="none">
              <a:solidFill>
                <a:srgbClr val="295269"/>
              </a:solidFill>
              <a:latin typeface="Roboto"/>
              <a:ea typeface="Roboto"/>
              <a:cs typeface="Roboto"/>
              <a:sym typeface="Roboto"/>
            </a:endParaRPr>
          </a:p>
        </p:txBody>
      </p:sp>
      <p:sp>
        <p:nvSpPr>
          <p:cNvPr id="425" name="Google Shape;425;g164b0e242a0_0_46"/>
          <p:cNvSpPr txBox="1"/>
          <p:nvPr/>
        </p:nvSpPr>
        <p:spPr>
          <a:xfrm>
            <a:off x="2568050" y="1201325"/>
            <a:ext cx="64821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model_temp_elev = sm.OLS.from_formula('avg_pace_int ~ temp + np.power(temp, 2) + elev_diff', data = activities_reg).fit()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print(model_temp_elev.summary())</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OLS Regression Results                            </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Dep. Variable:           avg_pace_int   R-squared:                       0.360</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Model:                            OLS   Adj. R-squared:                  0.355</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Method:                 Least Squares   F-statistic:                     66.09</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Date:                Mon, 10 Oct 2022   Prob (F-statistic):           6.43e-34</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Time:                        20:16:13   Log-Likelihood:                -119.37</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No. Observations:                 356   AIC:                             246.7</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Df Residuals:                     352   BIC:                             262.2</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Df Model:                           3                                         </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Covariance Type:            nonrobust                                         </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                        coef    std err          t      P&gt;|t|      [0.025      0.975]</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Intercept             9.2413      0.260     35.593      0.000       8.731       9.752</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temp                 -0.0356      0.008     -4.396      0.000      -0.051      -0.020</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np.power(temp, 2)     0.0004   6.21e-05      6.141      0.000       0.000       0.001</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elev_diff             0.0024      0.001      4.026      0.000       0.001       0.004</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Omnibus:                       50.808   Durbin-Watson:                   1.327</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Prob(Omnibus):                  0.000   Jarque-Bera (JB):               78.164</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Skew:                           0.888   Prob(JB):                     1.06e-17</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Kurtosis:                       4.455   Cond. No.                     7.79e+04</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p:txBody>
      </p:sp>
      <p:sp>
        <p:nvSpPr>
          <p:cNvPr id="426" name="Google Shape;426;g164b0e242a0_0_46"/>
          <p:cNvSpPr txBox="1"/>
          <p:nvPr/>
        </p:nvSpPr>
        <p:spPr>
          <a:xfrm>
            <a:off x="177975" y="1201325"/>
            <a:ext cx="2390100" cy="3746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I tried several combinations of predicting variables for the linear regression model. None of them yielded as strong of results as I was hoping, but the best model I found used the temperature, the square of the temperature, and the total elevation change.</a:t>
            </a:r>
            <a:endParaRPr sz="1200">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The p-value indicates that these factors do influence my average mile pace.</a:t>
            </a:r>
            <a:endParaRPr sz="1200">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rgbClr val="000000"/>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g141d51219fe_0_3"/>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5.4</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Plot Model Regression Line</a:t>
            </a:r>
            <a:endParaRPr sz="2400" b="1" i="0" u="none" strike="noStrike" cap="none">
              <a:solidFill>
                <a:srgbClr val="295269"/>
              </a:solidFill>
              <a:latin typeface="Roboto"/>
              <a:ea typeface="Roboto"/>
              <a:cs typeface="Roboto"/>
              <a:sym typeface="Roboto"/>
            </a:endParaRPr>
          </a:p>
        </p:txBody>
      </p:sp>
      <p:sp>
        <p:nvSpPr>
          <p:cNvPr id="432" name="Google Shape;432;g141d51219fe_0_3"/>
          <p:cNvSpPr txBox="1"/>
          <p:nvPr/>
        </p:nvSpPr>
        <p:spPr>
          <a:xfrm>
            <a:off x="370900" y="1282854"/>
            <a:ext cx="4380300" cy="15663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The regression line from this model follows the curvilinear trend of the data.</a:t>
            </a: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It looks like I run fastest when the temperature is between 45 and 60 degrees.</a:t>
            </a: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This plot adds the elevation difference as the hue, but the legend for that was too big to fit here. The full version is available in the Jupyter file.</a:t>
            </a:r>
            <a:endParaRPr sz="1200">
              <a:latin typeface="Roboto"/>
              <a:ea typeface="Roboto"/>
              <a:cs typeface="Roboto"/>
              <a:sym typeface="Roboto"/>
            </a:endParaRPr>
          </a:p>
        </p:txBody>
      </p:sp>
      <p:pic>
        <p:nvPicPr>
          <p:cNvPr id="433" name="Google Shape;433;g141d51219fe_0_3"/>
          <p:cNvPicPr preferRelativeResize="0"/>
          <p:nvPr/>
        </p:nvPicPr>
        <p:blipFill rotWithShape="1">
          <a:blip r:embed="rId3">
            <a:alphaModFix/>
          </a:blip>
          <a:srcRect t="24914" r="12831" b="26820"/>
          <a:stretch/>
        </p:blipFill>
        <p:spPr>
          <a:xfrm>
            <a:off x="5017700" y="1129626"/>
            <a:ext cx="3226700" cy="3718726"/>
          </a:xfrm>
          <a:prstGeom prst="rect">
            <a:avLst/>
          </a:prstGeom>
          <a:noFill/>
          <a:ln>
            <a:noFill/>
          </a:ln>
        </p:spPr>
      </p:pic>
      <p:sp>
        <p:nvSpPr>
          <p:cNvPr id="434" name="Google Shape;434;g141d51219fe_0_3"/>
          <p:cNvSpPr txBox="1"/>
          <p:nvPr/>
        </p:nvSpPr>
        <p:spPr>
          <a:xfrm>
            <a:off x="370900" y="2849275"/>
            <a:ext cx="4380300" cy="17022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x = np.linspace(20, 100, 100)</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y = model_temp_elev.params[0] + model_temp_elev.params[1]*x + model_temp_elev.params[2]*np.power(x, 2) + model_temp_elev.params[3]*x</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sns.lmplot(x = 'temp', y = 'avg_pace_int', hue = 'elev_diff', fit_reg = False, data = activities_reg)</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plt.title('Linear Regression Model Plot of Running Data')</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plt.plot(x, y, linestyle = 'dashed')</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plt.show()</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plt.clf()</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Courier New"/>
              <a:ea typeface="Courier New"/>
              <a:cs typeface="Courier New"/>
              <a:sym typeface="Courier New"/>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g141d51219fe_0_1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5.5</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Calculate and Check Distribution of Residuals</a:t>
            </a:r>
            <a:endParaRPr sz="2400" b="1" i="0" u="none" strike="noStrike" cap="none">
              <a:solidFill>
                <a:srgbClr val="295269"/>
              </a:solidFill>
              <a:latin typeface="Roboto"/>
              <a:ea typeface="Roboto"/>
              <a:cs typeface="Roboto"/>
              <a:sym typeface="Roboto"/>
            </a:endParaRPr>
          </a:p>
        </p:txBody>
      </p:sp>
      <p:sp>
        <p:nvSpPr>
          <p:cNvPr id="440" name="Google Shape;440;g141d51219fe_0_12"/>
          <p:cNvSpPr txBox="1"/>
          <p:nvPr/>
        </p:nvSpPr>
        <p:spPr>
          <a:xfrm>
            <a:off x="370900" y="1524550"/>
            <a:ext cx="3633000" cy="11250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The residuals are slightly right-skewed, meaning the model is slightly more likely to predict an average mile pace that is lower than the true value.</a:t>
            </a:r>
            <a:endParaRPr sz="1200">
              <a:latin typeface="Roboto"/>
              <a:ea typeface="Roboto"/>
              <a:cs typeface="Roboto"/>
              <a:sym typeface="Roboto"/>
            </a:endParaRPr>
          </a:p>
        </p:txBody>
      </p:sp>
      <p:sp>
        <p:nvSpPr>
          <p:cNvPr id="441" name="Google Shape;441;g141d51219fe_0_12"/>
          <p:cNvSpPr txBox="1"/>
          <p:nvPr/>
        </p:nvSpPr>
        <p:spPr>
          <a:xfrm>
            <a:off x="370900" y="2649550"/>
            <a:ext cx="3633000" cy="16875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Calculate fitted values and residuals</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fitted_values = model_temp_elev.predict(activities_reg)</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residuals = activities_reg.avg_pace_int - fitted_values</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Check normality assumption</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plt.hist(residuals)</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plt.title('Distribution of Residuals from Model')</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plt.show()</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plt.clf()</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Courier New"/>
              <a:ea typeface="Courier New"/>
              <a:cs typeface="Courier New"/>
              <a:sym typeface="Courier New"/>
            </a:endParaRPr>
          </a:p>
        </p:txBody>
      </p:sp>
      <p:pic>
        <p:nvPicPr>
          <p:cNvPr id="442" name="Google Shape;442;g141d51219fe_0_12"/>
          <p:cNvPicPr preferRelativeResize="0"/>
          <p:nvPr/>
        </p:nvPicPr>
        <p:blipFill>
          <a:blip r:embed="rId3">
            <a:alphaModFix/>
          </a:blip>
          <a:stretch>
            <a:fillRect/>
          </a:stretch>
        </p:blipFill>
        <p:spPr>
          <a:xfrm>
            <a:off x="4533550" y="1482425"/>
            <a:ext cx="4180650" cy="29431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g141d51219fe_0_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5.6</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Check Homoscedasticity Assumption</a:t>
            </a:r>
            <a:endParaRPr sz="2400" b="1" i="0" u="none" strike="noStrike" cap="none">
              <a:solidFill>
                <a:srgbClr val="295269"/>
              </a:solidFill>
              <a:latin typeface="Roboto"/>
              <a:ea typeface="Roboto"/>
              <a:cs typeface="Roboto"/>
              <a:sym typeface="Roboto"/>
            </a:endParaRPr>
          </a:p>
        </p:txBody>
      </p:sp>
      <p:sp>
        <p:nvSpPr>
          <p:cNvPr id="448" name="Google Shape;448;g141d51219fe_0_22"/>
          <p:cNvSpPr txBox="1"/>
          <p:nvPr/>
        </p:nvSpPr>
        <p:spPr>
          <a:xfrm>
            <a:off x="370900" y="1894575"/>
            <a:ext cx="3633000" cy="9546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The residuals look evenly distributed across the fitted values, confirming the homoscedasticity assumption.</a:t>
            </a:r>
            <a:endParaRPr sz="1200">
              <a:latin typeface="Roboto"/>
              <a:ea typeface="Roboto"/>
              <a:cs typeface="Roboto"/>
              <a:sym typeface="Roboto"/>
            </a:endParaRPr>
          </a:p>
        </p:txBody>
      </p:sp>
      <p:sp>
        <p:nvSpPr>
          <p:cNvPr id="449" name="Google Shape;449;g141d51219fe_0_22"/>
          <p:cNvSpPr txBox="1"/>
          <p:nvPr/>
        </p:nvSpPr>
        <p:spPr>
          <a:xfrm>
            <a:off x="370900" y="2849275"/>
            <a:ext cx="3633000" cy="11397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Check homoscedasticity assumption</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plt.scatter(fitted_values, residuals)</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plt.axhline(y=0, color='black', linestyle='-')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plt.title('Model Residuals vs. Fitted Values')</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plt.show()</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plt.clf()</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000000"/>
              </a:solidFill>
              <a:latin typeface="Courier New"/>
              <a:ea typeface="Courier New"/>
              <a:cs typeface="Courier New"/>
              <a:sym typeface="Courier New"/>
            </a:endParaRPr>
          </a:p>
        </p:txBody>
      </p:sp>
      <p:pic>
        <p:nvPicPr>
          <p:cNvPr id="450" name="Google Shape;450;g141d51219fe_0_22"/>
          <p:cNvPicPr preferRelativeResize="0"/>
          <p:nvPr/>
        </p:nvPicPr>
        <p:blipFill>
          <a:blip r:embed="rId3">
            <a:alphaModFix/>
          </a:blip>
          <a:stretch>
            <a:fillRect/>
          </a:stretch>
        </p:blipFill>
        <p:spPr>
          <a:xfrm>
            <a:off x="4462325" y="1526850"/>
            <a:ext cx="4097925" cy="28469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204056">
            <a:alpha val="82350"/>
          </a:srgbClr>
        </a:solidFill>
        <a:effectLst/>
      </p:bgPr>
    </p:bg>
    <p:spTree>
      <p:nvGrpSpPr>
        <p:cNvPr id="1" name="Shape 454"/>
        <p:cNvGrpSpPr/>
        <p:nvPr/>
      </p:nvGrpSpPr>
      <p:grpSpPr>
        <a:xfrm>
          <a:off x="0" y="0"/>
          <a:ext cx="0" cy="0"/>
          <a:chOff x="0" y="0"/>
          <a:chExt cx="0" cy="0"/>
        </a:xfrm>
      </p:grpSpPr>
      <p:sp>
        <p:nvSpPr>
          <p:cNvPr id="455" name="Google Shape;455;g141d51219fe_0_31"/>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6</a:t>
            </a:r>
            <a:r>
              <a:rPr lang="en" sz="4800" b="0" i="0" u="none" strike="noStrike" cap="none">
                <a:solidFill>
                  <a:schemeClr val="lt1"/>
                </a:solidFill>
                <a:latin typeface="Roboto Black"/>
                <a:ea typeface="Roboto Black"/>
                <a:cs typeface="Roboto Black"/>
                <a:sym typeface="Roboto Black"/>
              </a:rPr>
              <a:t>. </a:t>
            </a:r>
            <a:r>
              <a:rPr lang="en" sz="4800">
                <a:solidFill>
                  <a:schemeClr val="lt1"/>
                </a:solidFill>
                <a:latin typeface="Roboto Black"/>
                <a:ea typeface="Roboto Black"/>
                <a:cs typeface="Roboto Black"/>
                <a:sym typeface="Roboto Black"/>
              </a:rPr>
              <a:t>Conclusions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g16477b5d995_0_18"/>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6</a:t>
            </a:r>
            <a:r>
              <a:rPr lang="en" sz="2400" b="1" i="0" u="none" strike="noStrike" cap="none">
                <a:solidFill>
                  <a:srgbClr val="295269"/>
                </a:solidFill>
                <a:latin typeface="Roboto"/>
                <a:ea typeface="Roboto"/>
                <a:cs typeface="Roboto"/>
                <a:sym typeface="Roboto"/>
              </a:rPr>
              <a:t>.1 </a:t>
            </a:r>
            <a:r>
              <a:rPr lang="en" sz="2400" b="1">
                <a:solidFill>
                  <a:srgbClr val="295269"/>
                </a:solidFill>
                <a:latin typeface="Roboto"/>
                <a:ea typeface="Roboto"/>
                <a:cs typeface="Roboto"/>
                <a:sym typeface="Roboto"/>
              </a:rPr>
              <a:t>Conclusions: Goal 1</a:t>
            </a:r>
            <a:endParaRPr sz="2400" b="1" i="0" u="none" strike="noStrike" cap="none">
              <a:solidFill>
                <a:srgbClr val="295269"/>
              </a:solidFill>
              <a:latin typeface="Roboto"/>
              <a:ea typeface="Roboto"/>
              <a:cs typeface="Roboto"/>
              <a:sym typeface="Roboto"/>
            </a:endParaRPr>
          </a:p>
        </p:txBody>
      </p:sp>
      <p:sp>
        <p:nvSpPr>
          <p:cNvPr id="461" name="Google Shape;461;g16477b5d995_0_18"/>
          <p:cNvSpPr txBox="1"/>
          <p:nvPr/>
        </p:nvSpPr>
        <p:spPr>
          <a:xfrm>
            <a:off x="407050" y="1618200"/>
            <a:ext cx="7719000" cy="19071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Clr>
                <a:srgbClr val="000000"/>
              </a:buClr>
              <a:buSzPts val="1200"/>
              <a:buFont typeface="Arial"/>
              <a:buChar char="●"/>
            </a:pPr>
            <a:r>
              <a:rPr lang="en" sz="1200">
                <a:latin typeface="Roboto"/>
                <a:ea typeface="Roboto"/>
                <a:cs typeface="Roboto"/>
                <a:sym typeface="Roboto"/>
              </a:rPr>
              <a:t>There is not enough evidence to reject the null hypothesis. The p-value of the two-sample t-test between data from before and after March 20, 2022 is 0.98, much higher than the significance threshold of 0.05, indicating that there is not a significant difference between the two data sets.</a:t>
            </a:r>
            <a:endParaRPr sz="1200">
              <a:latin typeface="Roboto"/>
              <a:ea typeface="Roboto"/>
              <a:cs typeface="Roboto"/>
              <a:sym typeface="Roboto"/>
            </a:endParaRPr>
          </a:p>
          <a:p>
            <a:pPr marL="457200" marR="0" lvl="0" indent="0" algn="l" rtl="0">
              <a:lnSpc>
                <a:spcPct val="115000"/>
              </a:lnSpc>
              <a:spcBef>
                <a:spcPts val="0"/>
              </a:spcBef>
              <a:spcAft>
                <a:spcPts val="0"/>
              </a:spcAft>
              <a:buNone/>
            </a:pP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The one-way ANOVA showed that the data from at least one year was significantly different than the others, but that year was 2021, not 2022. This is further illustrated by the side-by-side boxplots of the data.</a:t>
            </a:r>
            <a:endParaRPr sz="1200">
              <a:latin typeface="Roboto"/>
              <a:ea typeface="Roboto"/>
              <a:cs typeface="Roboto"/>
              <a:sym typeface="Roboto"/>
            </a:endParaRPr>
          </a:p>
          <a:p>
            <a:pPr marL="0" marR="0" lvl="0" indent="0" algn="l" rtl="0">
              <a:lnSpc>
                <a:spcPct val="115000"/>
              </a:lnSpc>
              <a:spcBef>
                <a:spcPts val="0"/>
              </a:spcBef>
              <a:spcAft>
                <a:spcPts val="0"/>
              </a:spcAft>
              <a:buNone/>
            </a:pP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My average mile pace for regular 3-4 mile runs has remained roughly consistent over the past 6 years.</a:t>
            </a:r>
            <a:endParaRPr sz="1200">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g141d51219fe_0_4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6</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2</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Conclusions: Goal 2</a:t>
            </a:r>
            <a:endParaRPr sz="2400" b="1" i="0" u="none" strike="noStrike" cap="none">
              <a:solidFill>
                <a:srgbClr val="295269"/>
              </a:solidFill>
              <a:latin typeface="Roboto"/>
              <a:ea typeface="Roboto"/>
              <a:cs typeface="Roboto"/>
              <a:sym typeface="Roboto"/>
            </a:endParaRPr>
          </a:p>
        </p:txBody>
      </p:sp>
      <p:sp>
        <p:nvSpPr>
          <p:cNvPr id="467" name="Google Shape;467;g141d51219fe_0_40"/>
          <p:cNvSpPr txBox="1"/>
          <p:nvPr/>
        </p:nvSpPr>
        <p:spPr>
          <a:xfrm>
            <a:off x="407050" y="1618200"/>
            <a:ext cx="7719000" cy="19071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The best model I was able to make used the temperature, the square of the temperature, and the total elevation change to predict my average mile pace. Surprisingly, the distance of the run did not have a large impact on the average mile pace. This could be because I am more likely to run longer distances when I am training for a race, and therefore in better shape.</a:t>
            </a:r>
            <a:endParaRPr sz="1200">
              <a:latin typeface="Roboto"/>
              <a:ea typeface="Roboto"/>
              <a:cs typeface="Roboto"/>
              <a:sym typeface="Roboto"/>
            </a:endParaRPr>
          </a:p>
          <a:p>
            <a:pPr marL="457200" marR="0" lvl="0" indent="0" algn="l" rtl="0">
              <a:lnSpc>
                <a:spcPct val="115000"/>
              </a:lnSpc>
              <a:spcBef>
                <a:spcPts val="0"/>
              </a:spcBef>
              <a:spcAft>
                <a:spcPts val="0"/>
              </a:spcAft>
              <a:buNone/>
            </a:pP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I am not very satisfied with this model, since the R-squared value is only 0.360, meaning that only 36.0% of the variation in pace can be explained by these predictors. I would like to revisit this data after I learn more about machine learning and make a new model.</a:t>
            </a:r>
            <a:endParaRPr sz="1200">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g141d51219fe_0_48"/>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6</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Other Observations</a:t>
            </a:r>
            <a:endParaRPr sz="2400" b="1" i="0" u="none" strike="noStrike" cap="none">
              <a:solidFill>
                <a:srgbClr val="295269"/>
              </a:solidFill>
              <a:latin typeface="Roboto"/>
              <a:ea typeface="Roboto"/>
              <a:cs typeface="Roboto"/>
              <a:sym typeface="Roboto"/>
            </a:endParaRPr>
          </a:p>
        </p:txBody>
      </p:sp>
      <p:sp>
        <p:nvSpPr>
          <p:cNvPr id="473" name="Google Shape;473;g141d51219fe_0_48"/>
          <p:cNvSpPr txBox="1"/>
          <p:nvPr/>
        </p:nvSpPr>
        <p:spPr>
          <a:xfrm>
            <a:off x="407050" y="1618200"/>
            <a:ext cx="7719000" cy="22746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The distribution of my mile paces is normal, but slightly right-skewed (skewed towards slower times).</a:t>
            </a:r>
            <a:endParaRPr sz="1200">
              <a:latin typeface="Roboto"/>
              <a:ea typeface="Roboto"/>
              <a:cs typeface="Roboto"/>
              <a:sym typeface="Roboto"/>
            </a:endParaRPr>
          </a:p>
          <a:p>
            <a:pPr marL="457200" marR="0" lvl="0" indent="0" algn="l" rtl="0">
              <a:lnSpc>
                <a:spcPct val="115000"/>
              </a:lnSpc>
              <a:spcBef>
                <a:spcPts val="0"/>
              </a:spcBef>
              <a:spcAft>
                <a:spcPts val="0"/>
              </a:spcAft>
              <a:buNone/>
            </a:pP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My total run distance by year (Jan-Sept) was pretty consistent for 2017-2019, then dropped to a lower, but still consistent level for 2020-2022. This makes sense, because I was using training schedules in 2017-2019, which leads me to run farther. This is also demonstrated in the heatmap of miles per month, where I ran more miles in the summers of those years than any other times in this dataset.</a:t>
            </a:r>
            <a:endParaRPr sz="1200">
              <a:latin typeface="Roboto"/>
              <a:ea typeface="Roboto"/>
              <a:cs typeface="Roboto"/>
              <a:sym typeface="Roboto"/>
            </a:endParaRPr>
          </a:p>
          <a:p>
            <a:pPr marL="457200" marR="0" lvl="0" indent="0" algn="l" rtl="0">
              <a:lnSpc>
                <a:spcPct val="115000"/>
              </a:lnSpc>
              <a:spcBef>
                <a:spcPts val="0"/>
              </a:spcBef>
              <a:spcAft>
                <a:spcPts val="0"/>
              </a:spcAft>
              <a:buNone/>
            </a:pP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I typically run fastest in the temperature range of 45-65 degrees.</a:t>
            </a:r>
            <a:endParaRPr sz="1200">
              <a:latin typeface="Roboto"/>
              <a:ea typeface="Roboto"/>
              <a:cs typeface="Roboto"/>
              <a:sym typeface="Roboto"/>
            </a:endParaRPr>
          </a:p>
          <a:p>
            <a:pPr marL="457200" marR="0" lvl="0" indent="0" algn="l" rtl="0">
              <a:lnSpc>
                <a:spcPct val="115000"/>
              </a:lnSpc>
              <a:spcBef>
                <a:spcPts val="0"/>
              </a:spcBef>
              <a:spcAft>
                <a:spcPts val="0"/>
              </a:spcAft>
              <a:buNone/>
            </a:pP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The full code can be found on my Github account: </a:t>
            </a:r>
            <a:r>
              <a:rPr lang="en" sz="1200" u="sng">
                <a:solidFill>
                  <a:schemeClr val="hlink"/>
                </a:solidFill>
                <a:latin typeface="Roboto"/>
                <a:ea typeface="Roboto"/>
                <a:cs typeface="Roboto"/>
                <a:sym typeface="Roboto"/>
                <a:hlinkClick r:id="rId3"/>
              </a:rPr>
              <a:t>https://github.com/bethharvey</a:t>
            </a:r>
            <a:endParaRPr sz="1200">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2"/>
        <p:cNvGrpSpPr/>
        <p:nvPr/>
      </p:nvGrpSpPr>
      <p:grpSpPr>
        <a:xfrm>
          <a:off x="0" y="0"/>
          <a:ext cx="0" cy="0"/>
          <a:chOff x="0" y="0"/>
          <a:chExt cx="0" cy="0"/>
        </a:xfrm>
      </p:grpSpPr>
      <p:sp>
        <p:nvSpPr>
          <p:cNvPr id="303" name="Google Shape;303;p4"/>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a:solidFill>
                  <a:schemeClr val="lt1"/>
                </a:solidFill>
                <a:latin typeface="Roboto Black"/>
                <a:ea typeface="Roboto Black"/>
                <a:cs typeface="Roboto Black"/>
                <a:sym typeface="Roboto Black"/>
              </a:rPr>
              <a:t>1. Data </a:t>
            </a:r>
            <a:r>
              <a:rPr lang="en" sz="4800">
                <a:solidFill>
                  <a:schemeClr val="lt1"/>
                </a:solidFill>
                <a:latin typeface="Roboto Black"/>
                <a:ea typeface="Roboto Black"/>
                <a:cs typeface="Roboto Black"/>
                <a:sym typeface="Roboto Black"/>
              </a:rPr>
              <a:t>Background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1.1 </a:t>
            </a:r>
            <a:r>
              <a:rPr lang="en" sz="2400" b="1" dirty="0">
                <a:solidFill>
                  <a:srgbClr val="295269"/>
                </a:solidFill>
                <a:latin typeface="Roboto"/>
                <a:ea typeface="Roboto"/>
                <a:cs typeface="Roboto"/>
                <a:sym typeface="Roboto"/>
              </a:rPr>
              <a:t>Data Background and Preparation</a:t>
            </a:r>
            <a:endParaRPr sz="2400" b="1" i="0" u="none" strike="noStrike" cap="none" dirty="0">
              <a:solidFill>
                <a:srgbClr val="295269"/>
              </a:solidFill>
              <a:latin typeface="Roboto"/>
              <a:ea typeface="Roboto"/>
              <a:cs typeface="Roboto"/>
              <a:sym typeface="Roboto"/>
            </a:endParaRPr>
          </a:p>
        </p:txBody>
      </p:sp>
      <p:sp>
        <p:nvSpPr>
          <p:cNvPr id="309" name="Google Shape;309;p5"/>
          <p:cNvSpPr txBox="1"/>
          <p:nvPr/>
        </p:nvSpPr>
        <p:spPr>
          <a:xfrm>
            <a:off x="177975" y="1201325"/>
            <a:ext cx="8520600" cy="33648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 sz="1200" dirty="0">
                <a:latin typeface="Roboto"/>
                <a:ea typeface="Roboto"/>
                <a:cs typeface="Roboto"/>
                <a:sym typeface="Roboto"/>
              </a:rPr>
              <a:t>The original CSV file (</a:t>
            </a:r>
            <a:r>
              <a:rPr lang="en" sz="1200" dirty="0" err="1">
                <a:latin typeface="Roboto"/>
                <a:ea typeface="Roboto"/>
                <a:cs typeface="Roboto"/>
                <a:sym typeface="Roboto"/>
              </a:rPr>
              <a:t>activities_all</a:t>
            </a:r>
            <a:r>
              <a:rPr lang="en" sz="1200" dirty="0">
                <a:latin typeface="Roboto"/>
                <a:ea typeface="Roboto"/>
                <a:cs typeface="Roboto"/>
                <a:sym typeface="Roboto"/>
              </a:rPr>
              <a:t>) is exported from my Garmin Connect account and contains the data collected by my Garmin watch. </a:t>
            </a:r>
          </a:p>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 sz="1200" dirty="0">
                <a:latin typeface="Roboto"/>
                <a:ea typeface="Roboto"/>
                <a:cs typeface="Roboto"/>
                <a:sym typeface="Roboto"/>
              </a:rPr>
              <a:t>This includes information like:</a:t>
            </a:r>
          </a:p>
          <a:p>
            <a:pPr marR="0" lvl="0" algn="l" rtl="0">
              <a:lnSpc>
                <a:spcPct val="115000"/>
              </a:lnSpc>
              <a:spcBef>
                <a:spcPts val="0"/>
              </a:spcBef>
              <a:spcAft>
                <a:spcPts val="0"/>
              </a:spcAft>
              <a:buClr>
                <a:schemeClr val="dk1"/>
              </a:buClr>
              <a:buSzPts val="1100"/>
            </a:pPr>
            <a:r>
              <a:rPr lang="en" sz="1200" dirty="0">
                <a:latin typeface="Roboto"/>
                <a:ea typeface="Roboto"/>
                <a:cs typeface="Roboto"/>
                <a:sym typeface="Roboto"/>
              </a:rPr>
              <a:t>	&gt; Distance in miles</a:t>
            </a:r>
          </a:p>
          <a:p>
            <a:pPr marR="0" lvl="0" algn="l" rtl="0">
              <a:lnSpc>
                <a:spcPct val="115000"/>
              </a:lnSpc>
              <a:spcBef>
                <a:spcPts val="0"/>
              </a:spcBef>
              <a:spcAft>
                <a:spcPts val="0"/>
              </a:spcAft>
              <a:buClr>
                <a:schemeClr val="dk1"/>
              </a:buClr>
              <a:buSzPts val="1100"/>
            </a:pPr>
            <a:r>
              <a:rPr lang="en" sz="1200" dirty="0">
                <a:latin typeface="Roboto"/>
                <a:ea typeface="Roboto"/>
                <a:cs typeface="Roboto"/>
                <a:sym typeface="Roboto"/>
              </a:rPr>
              <a:t>	&gt; Average mile pace</a:t>
            </a:r>
          </a:p>
          <a:p>
            <a:pPr marR="0" lvl="0" algn="l" rtl="0">
              <a:lnSpc>
                <a:spcPct val="115000"/>
              </a:lnSpc>
              <a:spcBef>
                <a:spcPts val="0"/>
              </a:spcBef>
              <a:spcAft>
                <a:spcPts val="0"/>
              </a:spcAft>
              <a:buClr>
                <a:schemeClr val="dk1"/>
              </a:buClr>
              <a:buSzPts val="1100"/>
            </a:pPr>
            <a:r>
              <a:rPr lang="en" sz="1200" dirty="0">
                <a:latin typeface="Roboto"/>
                <a:ea typeface="Roboto"/>
                <a:cs typeface="Roboto"/>
                <a:sym typeface="Roboto"/>
              </a:rPr>
              <a:t>	&gt; Minimum/maximum elevation</a:t>
            </a:r>
          </a:p>
          <a:p>
            <a:pPr marR="0" lvl="0" algn="l" rtl="0">
              <a:lnSpc>
                <a:spcPct val="115000"/>
              </a:lnSpc>
              <a:spcBef>
                <a:spcPts val="0"/>
              </a:spcBef>
              <a:spcAft>
                <a:spcPts val="0"/>
              </a:spcAft>
              <a:buClr>
                <a:schemeClr val="dk1"/>
              </a:buClr>
              <a:buSzPts val="1100"/>
            </a:pPr>
            <a:r>
              <a:rPr lang="en" sz="1200" dirty="0">
                <a:latin typeface="Roboto"/>
                <a:ea typeface="Roboto"/>
                <a:cs typeface="Roboto"/>
                <a:sym typeface="Roboto"/>
              </a:rPr>
              <a:t>	&gt; Total time</a:t>
            </a:r>
          </a:p>
          <a:p>
            <a:pPr marR="0" lvl="0" algn="l" rtl="0">
              <a:lnSpc>
                <a:spcPct val="115000"/>
              </a:lnSpc>
              <a:spcBef>
                <a:spcPts val="0"/>
              </a:spcBef>
              <a:spcAft>
                <a:spcPts val="0"/>
              </a:spcAft>
              <a:buClr>
                <a:schemeClr val="dk1"/>
              </a:buClr>
              <a:buSzPts val="1100"/>
            </a:pPr>
            <a:r>
              <a:rPr lang="en" sz="1200" dirty="0">
                <a:latin typeface="Roboto"/>
                <a:ea typeface="Roboto"/>
                <a:cs typeface="Roboto"/>
                <a:sym typeface="Roboto"/>
              </a:rPr>
              <a:t>	&gt; Average heart rate</a:t>
            </a:r>
          </a:p>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 sz="1200" dirty="0">
                <a:latin typeface="Roboto"/>
                <a:ea typeface="Roboto"/>
                <a:cs typeface="Roboto"/>
                <a:sym typeface="Roboto"/>
              </a:rPr>
              <a:t>Weather data was not included in the CSV file, so it was added manually.</a:t>
            </a:r>
          </a:p>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 sz="1200" dirty="0">
                <a:latin typeface="Roboto"/>
                <a:ea typeface="Roboto"/>
                <a:cs typeface="Roboto"/>
                <a:sym typeface="Roboto"/>
              </a:rPr>
              <a:t>Several default columns for other activities were removed.</a:t>
            </a:r>
          </a:p>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 sz="1200" dirty="0">
                <a:latin typeface="Roboto"/>
                <a:ea typeface="Roboto"/>
                <a:cs typeface="Roboto"/>
                <a:sym typeface="Roboto"/>
              </a:rPr>
              <a:t>Original date range: December 26, 2015 – September 21, 2022</a:t>
            </a:r>
          </a:p>
          <a:p>
            <a:pPr lvl="2">
              <a:lnSpc>
                <a:spcPct val="115000"/>
              </a:lnSpc>
              <a:buClr>
                <a:schemeClr val="dk1"/>
              </a:buClr>
              <a:buSzPts val="1100"/>
            </a:pPr>
            <a:r>
              <a:rPr lang="en" sz="1200" dirty="0">
                <a:latin typeface="Roboto"/>
                <a:ea typeface="Roboto"/>
                <a:cs typeface="Roboto"/>
                <a:sym typeface="Roboto"/>
              </a:rPr>
              <a:t>	&gt; 2015-2016 were removed due to sparse data</a:t>
            </a:r>
          </a:p>
          <a:p>
            <a:pPr lvl="2">
              <a:lnSpc>
                <a:spcPct val="115000"/>
              </a:lnSpc>
              <a:buClr>
                <a:schemeClr val="dk1"/>
              </a:buClr>
              <a:buSzPts val="1100"/>
            </a:pPr>
            <a:r>
              <a:rPr lang="en" sz="1200" dirty="0">
                <a:latin typeface="Roboto"/>
                <a:ea typeface="Roboto"/>
                <a:cs typeface="Roboto"/>
                <a:sym typeface="Roboto"/>
              </a:rPr>
              <a:t>	&gt; Activities that were not standard “running” were removed for consistency</a:t>
            </a:r>
          </a:p>
          <a:p>
            <a:pPr lvl="2">
              <a:lnSpc>
                <a:spcPct val="115000"/>
              </a:lnSpc>
              <a:buClr>
                <a:schemeClr val="dk1"/>
              </a:buClr>
              <a:buSzPts val="1100"/>
            </a:pPr>
            <a:r>
              <a:rPr lang="en" sz="1200" dirty="0">
                <a:latin typeface="Roboto"/>
                <a:ea typeface="Roboto"/>
                <a:cs typeface="Roboto"/>
                <a:sym typeface="Roboto"/>
              </a:rPr>
              <a:t>	&gt; Activities under 2 miles in length were removed, since those are not representative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04056">
            <a:alpha val="82350"/>
          </a:srgbClr>
        </a:solidFill>
        <a:effectLst/>
      </p:bgPr>
    </p:bg>
    <p:spTree>
      <p:nvGrpSpPr>
        <p:cNvPr id="1" name="Shape 313"/>
        <p:cNvGrpSpPr/>
        <p:nvPr/>
      </p:nvGrpSpPr>
      <p:grpSpPr>
        <a:xfrm>
          <a:off x="0" y="0"/>
          <a:ext cx="0" cy="0"/>
          <a:chOff x="0" y="0"/>
          <a:chExt cx="0" cy="0"/>
        </a:xfrm>
      </p:grpSpPr>
      <p:sp>
        <p:nvSpPr>
          <p:cNvPr id="314" name="Google Shape;314;g16442254192_0_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2</a:t>
            </a:r>
            <a:r>
              <a:rPr lang="en" sz="4800" b="0" i="0" u="none" strike="noStrike" cap="none">
                <a:solidFill>
                  <a:schemeClr val="lt1"/>
                </a:solidFill>
                <a:latin typeface="Roboto Black"/>
                <a:ea typeface="Roboto Black"/>
                <a:cs typeface="Roboto Black"/>
                <a:sym typeface="Roboto Black"/>
              </a:rPr>
              <a:t>. </a:t>
            </a:r>
            <a:r>
              <a:rPr lang="en" sz="4800">
                <a:solidFill>
                  <a:schemeClr val="lt1"/>
                </a:solidFill>
                <a:latin typeface="Roboto Black"/>
                <a:ea typeface="Roboto Black"/>
                <a:cs typeface="Roboto Black"/>
                <a:sym typeface="Roboto Black"/>
              </a:rPr>
              <a:t>Goals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g16442254192_0_4"/>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2</a:t>
            </a:r>
            <a:r>
              <a:rPr lang="en" sz="2400" b="1" i="0" u="none" strike="noStrike" cap="none">
                <a:solidFill>
                  <a:srgbClr val="295269"/>
                </a:solidFill>
                <a:latin typeface="Roboto"/>
                <a:ea typeface="Roboto"/>
                <a:cs typeface="Roboto"/>
                <a:sym typeface="Roboto"/>
              </a:rPr>
              <a:t>.1 </a:t>
            </a:r>
            <a:r>
              <a:rPr lang="en" sz="2400" b="1">
                <a:solidFill>
                  <a:srgbClr val="295269"/>
                </a:solidFill>
                <a:latin typeface="Roboto"/>
                <a:ea typeface="Roboto"/>
                <a:cs typeface="Roboto"/>
                <a:sym typeface="Roboto"/>
              </a:rPr>
              <a:t>Goals of Analysis</a:t>
            </a:r>
            <a:endParaRPr sz="2400" b="1" i="0" u="none" strike="noStrike" cap="none">
              <a:solidFill>
                <a:srgbClr val="295269"/>
              </a:solidFill>
              <a:latin typeface="Roboto"/>
              <a:ea typeface="Roboto"/>
              <a:cs typeface="Roboto"/>
              <a:sym typeface="Roboto"/>
            </a:endParaRPr>
          </a:p>
        </p:txBody>
      </p:sp>
      <p:sp>
        <p:nvSpPr>
          <p:cNvPr id="320" name="Google Shape;320;g16442254192_0_4"/>
          <p:cNvSpPr txBox="1"/>
          <p:nvPr/>
        </p:nvSpPr>
        <p:spPr>
          <a:xfrm>
            <a:off x="177975" y="1066550"/>
            <a:ext cx="8654400" cy="39564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0" marR="0" lvl="0" indent="0" algn="l" rtl="0">
              <a:lnSpc>
                <a:spcPct val="115000"/>
              </a:lnSpc>
              <a:spcBef>
                <a:spcPts val="0"/>
              </a:spcBef>
              <a:spcAft>
                <a:spcPts val="0"/>
              </a:spcAft>
              <a:buNone/>
            </a:pPr>
            <a:r>
              <a:rPr lang="en" sz="1200" dirty="0">
                <a:latin typeface="Roboto"/>
                <a:ea typeface="Roboto"/>
                <a:cs typeface="Roboto"/>
                <a:sym typeface="Roboto"/>
              </a:rPr>
              <a:t>Goal 1:</a:t>
            </a:r>
            <a:endParaRPr sz="1200" dirty="0">
              <a:latin typeface="Roboto"/>
              <a:ea typeface="Roboto"/>
              <a:cs typeface="Roboto"/>
              <a:sym typeface="Roboto"/>
            </a:endParaRPr>
          </a:p>
          <a:p>
            <a:pPr marL="171450" marR="0" lvl="0" indent="-171450" algn="l" rtl="0">
              <a:lnSpc>
                <a:spcPct val="115000"/>
              </a:lnSpc>
              <a:spcBef>
                <a:spcPts val="0"/>
              </a:spcBef>
              <a:spcAft>
                <a:spcPts val="0"/>
              </a:spcAft>
              <a:buClr>
                <a:srgbClr val="000000"/>
              </a:buClr>
              <a:buSzPts val="1200"/>
              <a:buFont typeface="Arial"/>
              <a:buChar char="●"/>
            </a:pPr>
            <a:r>
              <a:rPr lang="en" sz="1200" dirty="0">
                <a:latin typeface="Roboto"/>
                <a:ea typeface="Roboto"/>
                <a:cs typeface="Roboto"/>
                <a:sym typeface="Roboto"/>
              </a:rPr>
              <a:t>I have felt like my pace has been slower since February or March of 2022, and I wanted to find out if that was accurate. I determined this by using a two-sample t-test to compare my average mile pace for all activities before March 20, 2022 to those after that date. </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I also used ANOVA and Tukey’s Range Test to compare my average mile paces from March 20 - September 21 for each year included in the dataset.</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I limited the analysis for this goal to runs between 3 and 4 miles in length, since the length of a run could impact my mile pace.</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Null Hypothesis: There is no difference in my average mile pace before and after March 20, 2022.</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Alternative Hypothesis: There is a difference in my average mile pace before and after March 20, 2022.</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Significance Level: 0.05</a:t>
            </a:r>
            <a:endParaRPr sz="1200" dirty="0">
              <a:latin typeface="Roboto"/>
              <a:ea typeface="Roboto"/>
              <a:cs typeface="Roboto"/>
              <a:sym typeface="Roboto"/>
            </a:endParaRPr>
          </a:p>
          <a:p>
            <a:pPr marL="457200" marR="0" lvl="0" indent="0" algn="l" rtl="0">
              <a:lnSpc>
                <a:spcPct val="115000"/>
              </a:lnSpc>
              <a:spcBef>
                <a:spcPts val="0"/>
              </a:spcBef>
              <a:spcAft>
                <a:spcPts val="0"/>
              </a:spcAft>
              <a:buNone/>
            </a:pPr>
            <a:endParaRPr sz="1200" dirty="0">
              <a:latin typeface="Roboto"/>
              <a:ea typeface="Roboto"/>
              <a:cs typeface="Roboto"/>
              <a:sym typeface="Roboto"/>
            </a:endParaRPr>
          </a:p>
          <a:p>
            <a:pPr marL="0" marR="0" lvl="0" indent="0" algn="l" rtl="0">
              <a:lnSpc>
                <a:spcPct val="115000"/>
              </a:lnSpc>
              <a:spcBef>
                <a:spcPts val="0"/>
              </a:spcBef>
              <a:spcAft>
                <a:spcPts val="0"/>
              </a:spcAft>
              <a:buNone/>
            </a:pPr>
            <a:r>
              <a:rPr lang="en" sz="1200" dirty="0">
                <a:latin typeface="Roboto"/>
                <a:ea typeface="Roboto"/>
                <a:cs typeface="Roboto"/>
                <a:sym typeface="Roboto"/>
              </a:rPr>
              <a:t>Goal 2:</a:t>
            </a:r>
            <a:endParaRPr sz="1200" dirty="0">
              <a:latin typeface="Roboto"/>
              <a:ea typeface="Roboto"/>
              <a:cs typeface="Roboto"/>
              <a:sym typeface="Roboto"/>
            </a:endParaRPr>
          </a:p>
          <a:p>
            <a:pPr marL="171450" marR="0" lvl="0" indent="-171450" algn="l" rtl="0">
              <a:lnSpc>
                <a:spcPct val="115000"/>
              </a:lnSpc>
              <a:spcBef>
                <a:spcPts val="0"/>
              </a:spcBef>
              <a:spcAft>
                <a:spcPts val="0"/>
              </a:spcAft>
              <a:buClr>
                <a:srgbClr val="000000"/>
              </a:buClr>
              <a:buSzPts val="1200"/>
              <a:buFont typeface="Arial"/>
              <a:buChar char="●"/>
            </a:pPr>
            <a:r>
              <a:rPr lang="en" sz="1200" dirty="0">
                <a:latin typeface="Roboto"/>
                <a:ea typeface="Roboto"/>
                <a:cs typeface="Roboto"/>
                <a:sym typeface="Roboto"/>
              </a:rPr>
              <a:t>I used linear regression to create a model to predict my average mile pace based on features of the run, such as temperature, distance, and elevation.</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Null Hypothesis: My average mile pace is not influenced by factors such as run distance, temperature, etc.</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Alternative Hypothesis: My average mile pace is influenced by factors such as run distance, temperature, etc.</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Significance Level: 0.05</a:t>
            </a:r>
            <a:endParaRPr sz="1200" dirty="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350"/>
          </a:srgbClr>
        </a:solidFill>
        <a:effectLst/>
      </p:bgPr>
    </p:bg>
    <p:spTree>
      <p:nvGrpSpPr>
        <p:cNvPr id="1" name="Shape 324"/>
        <p:cNvGrpSpPr/>
        <p:nvPr/>
      </p:nvGrpSpPr>
      <p:grpSpPr>
        <a:xfrm>
          <a:off x="0" y="0"/>
          <a:ext cx="0" cy="0"/>
          <a:chOff x="0" y="0"/>
          <a:chExt cx="0" cy="0"/>
        </a:xfrm>
      </p:grpSpPr>
      <p:sp>
        <p:nvSpPr>
          <p:cNvPr id="325" name="Google Shape;325;g16442254192_0_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3</a:t>
            </a:r>
            <a:r>
              <a:rPr lang="en" sz="4800" b="0" i="0" u="none" strike="noStrike" cap="none">
                <a:solidFill>
                  <a:schemeClr val="lt1"/>
                </a:solidFill>
                <a:latin typeface="Roboto Black"/>
                <a:ea typeface="Roboto Black"/>
                <a:cs typeface="Roboto Black"/>
                <a:sym typeface="Roboto Black"/>
              </a:rPr>
              <a:t>. </a:t>
            </a:r>
            <a:r>
              <a:rPr lang="en" sz="4800">
                <a:solidFill>
                  <a:schemeClr val="lt1"/>
                </a:solidFill>
                <a:latin typeface="Roboto Black"/>
                <a:ea typeface="Roboto Black"/>
                <a:cs typeface="Roboto Black"/>
                <a:sym typeface="Roboto Black"/>
              </a:rPr>
              <a:t>Exploratory Data Analysis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g16442254192_0_14"/>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.1 </a:t>
            </a:r>
            <a:r>
              <a:rPr lang="en" sz="2400" b="1">
                <a:solidFill>
                  <a:srgbClr val="295269"/>
                </a:solidFill>
                <a:latin typeface="Roboto"/>
                <a:ea typeface="Roboto"/>
                <a:cs typeface="Roboto"/>
                <a:sym typeface="Roboto"/>
              </a:rPr>
              <a:t>Mile Pace Distribution</a:t>
            </a:r>
            <a:endParaRPr sz="2400" b="1" i="0" u="none" strike="noStrike" cap="none">
              <a:solidFill>
                <a:srgbClr val="295269"/>
              </a:solidFill>
              <a:latin typeface="Roboto"/>
              <a:ea typeface="Roboto"/>
              <a:cs typeface="Roboto"/>
              <a:sym typeface="Roboto"/>
            </a:endParaRPr>
          </a:p>
        </p:txBody>
      </p:sp>
      <p:sp>
        <p:nvSpPr>
          <p:cNvPr id="331" name="Google Shape;331;g16442254192_0_14"/>
          <p:cNvSpPr txBox="1"/>
          <p:nvPr/>
        </p:nvSpPr>
        <p:spPr>
          <a:xfrm>
            <a:off x="207575" y="2264625"/>
            <a:ext cx="3936900" cy="9177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Clr>
                <a:srgbClr val="000000"/>
              </a:buClr>
              <a:buSzPts val="1200"/>
              <a:buFont typeface="Arial"/>
              <a:buChar char="●"/>
            </a:pPr>
            <a:r>
              <a:rPr lang="en" sz="1200">
                <a:latin typeface="Roboto"/>
                <a:ea typeface="Roboto"/>
                <a:cs typeface="Roboto"/>
                <a:sym typeface="Roboto"/>
              </a:rPr>
              <a:t>The distribution of my average pace per mile is approximately normally distributed, but slightly right-skewed.</a:t>
            </a:r>
            <a:endParaRPr sz="1200" b="0" i="0" u="none" strike="noStrike" cap="none">
              <a:solidFill>
                <a:srgbClr val="000000"/>
              </a:solidFill>
              <a:latin typeface="Roboto"/>
              <a:ea typeface="Roboto"/>
              <a:cs typeface="Roboto"/>
              <a:sym typeface="Roboto"/>
            </a:endParaRPr>
          </a:p>
        </p:txBody>
      </p:sp>
      <p:pic>
        <p:nvPicPr>
          <p:cNvPr id="332" name="Google Shape;332;g16442254192_0_14"/>
          <p:cNvPicPr preferRelativeResize="0"/>
          <p:nvPr/>
        </p:nvPicPr>
        <p:blipFill>
          <a:blip r:embed="rId3">
            <a:alphaModFix/>
          </a:blip>
          <a:stretch>
            <a:fillRect/>
          </a:stretch>
        </p:blipFill>
        <p:spPr>
          <a:xfrm>
            <a:off x="4218625" y="1282625"/>
            <a:ext cx="4623575" cy="3409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g16442254192_0_21"/>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2</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Total Miles by Year</a:t>
            </a:r>
            <a:endParaRPr sz="2400" b="1" i="0" u="none" strike="noStrike" cap="none">
              <a:solidFill>
                <a:srgbClr val="295269"/>
              </a:solidFill>
              <a:latin typeface="Roboto"/>
              <a:ea typeface="Roboto"/>
              <a:cs typeface="Roboto"/>
              <a:sym typeface="Roboto"/>
            </a:endParaRPr>
          </a:p>
        </p:txBody>
      </p:sp>
      <p:sp>
        <p:nvSpPr>
          <p:cNvPr id="338" name="Google Shape;338;g16442254192_0_21"/>
          <p:cNvSpPr txBox="1"/>
          <p:nvPr/>
        </p:nvSpPr>
        <p:spPr>
          <a:xfrm>
            <a:off x="274200" y="1951338"/>
            <a:ext cx="3936900" cy="18168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Clr>
                <a:srgbClr val="000000"/>
              </a:buClr>
              <a:buSzPts val="1200"/>
              <a:buFont typeface="Arial"/>
              <a:buChar char="●"/>
            </a:pPr>
            <a:r>
              <a:rPr lang="en" sz="1200">
                <a:latin typeface="Roboto"/>
                <a:ea typeface="Roboto"/>
                <a:cs typeface="Roboto"/>
                <a:sym typeface="Roboto"/>
              </a:rPr>
              <a:t>The total number of miles I ran per year was fairly consistent from 2017-2019 and from 2020-2022. This is most likely because I trained for races in 2017, 2018, and 2019, which leads to me running more.</a:t>
            </a:r>
            <a:endParaRPr sz="120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a:latin typeface="Roboto"/>
                <a:ea typeface="Roboto"/>
                <a:cs typeface="Roboto"/>
                <a:sym typeface="Roboto"/>
              </a:rPr>
              <a:t>This data is limited to January - September of each year, because that’s all the data I have for 2022.</a:t>
            </a:r>
            <a:endParaRPr sz="1200">
              <a:latin typeface="Roboto"/>
              <a:ea typeface="Roboto"/>
              <a:cs typeface="Roboto"/>
              <a:sym typeface="Roboto"/>
            </a:endParaRPr>
          </a:p>
        </p:txBody>
      </p:sp>
      <p:pic>
        <p:nvPicPr>
          <p:cNvPr id="1028" name="Picture 4">
            <a:extLst>
              <a:ext uri="{FF2B5EF4-FFF2-40B4-BE49-F238E27FC236}">
                <a16:creationId xmlns:a16="http://schemas.microsoft.com/office/drawing/2014/main" id="{17D36BE5-7627-A4C2-B9BC-83EA6B1ABD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75730" y="1130224"/>
            <a:ext cx="4809905" cy="34374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TotalTime>
  <Words>2827</Words>
  <Application>Microsoft Macintosh PowerPoint</Application>
  <PresentationFormat>On-screen Show (16:9)</PresentationFormat>
  <Paragraphs>222</Paragraphs>
  <Slides>29</Slides>
  <Notes>29</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29</vt:i4>
      </vt:variant>
    </vt:vector>
  </HeadingPairs>
  <TitlesOfParts>
    <vt:vector size="38" baseType="lpstr">
      <vt:lpstr>Roboto Thin</vt:lpstr>
      <vt:lpstr>Roboto</vt:lpstr>
      <vt:lpstr>Dosis</vt:lpstr>
      <vt:lpstr>Roboto Black</vt:lpstr>
      <vt:lpstr>Courier New</vt:lpstr>
      <vt:lpstr>Arial</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Harvey,Beth A</cp:lastModifiedBy>
  <cp:revision>2</cp:revision>
  <dcterms:modified xsi:type="dcterms:W3CDTF">2023-06-07T03:01:27Z</dcterms:modified>
</cp:coreProperties>
</file>